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Alexandria"/>
      <p:regular r:id="rId18"/>
    </p:embeddedFont>
    <p:embeddedFont>
      <p:font typeface="Alexandria"/>
      <p:regular r:id="rId19"/>
    </p:embeddedFont>
    <p:embeddedFont>
      <p:font typeface="Nobile"/>
      <p:regular r:id="rId20"/>
    </p:embeddedFont>
    <p:embeddedFont>
      <p:font typeface="Nobile"/>
      <p:regular r:id="rId21"/>
    </p:embeddedFont>
    <p:embeddedFont>
      <p:font typeface="Nobile"/>
      <p:regular r:id="rId22"/>
    </p:embeddedFont>
    <p:embeddedFont>
      <p:font typeface="Nobile"/>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1947"/>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Detección Temprana del Uso Problemático de Internet en Jóvenes</a:t>
            </a:r>
            <a:endParaRPr lang="en-US" sz="3900" dirty="0"/>
          </a:p>
        </p:txBody>
      </p:sp>
      <p:sp>
        <p:nvSpPr>
          <p:cNvPr id="4" name="Text 1"/>
          <p:cNvSpPr/>
          <p:nvPr/>
        </p:nvSpPr>
        <p:spPr>
          <a:xfrm>
            <a:off x="793790" y="43998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Este estudio explora y compara modelos predictivos, incluyendo enfoques bayesianos jerárquicos y técnicas de Machine Learning, para identificar tempranamente el Uso Problemático de Internet (UPI) en niños y adolescentes. Abordamos un desafío creciente con implicaciones significativas en la salud mental y el desarrollo psicosocial.</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7240" y="534352"/>
            <a:ext cx="8610957" cy="607338"/>
          </a:xfrm>
          <a:prstGeom prst="rect">
            <a:avLst/>
          </a:prstGeom>
          <a:noFill/>
          <a:ln/>
        </p:spPr>
        <p:txBody>
          <a:bodyPr wrap="none" lIns="0" tIns="0" rIns="0" bIns="0" rtlCol="0" anchor="t"/>
          <a:lstStyle/>
          <a:p>
            <a:pPr algn="l" indent="0" marL="0">
              <a:lnSpc>
                <a:spcPts val="4750"/>
              </a:lnSpc>
              <a:buNone/>
            </a:pPr>
            <a:r>
              <a:rPr lang="en-US" sz="3800" dirty="0">
                <a:solidFill>
                  <a:srgbClr val="1B1B27"/>
                </a:solidFill>
                <a:latin typeface="Alexandria" pitchFamily="34" charset="0"/>
                <a:ea typeface="Alexandria" pitchFamily="34" charset="-122"/>
                <a:cs typeface="Alexandria" pitchFamily="34" charset="-120"/>
              </a:rPr>
              <a:t>Discusión: Fortalezas y Limitaciones</a:t>
            </a:r>
            <a:endParaRPr lang="en-US" sz="3800" dirty="0"/>
          </a:p>
        </p:txBody>
      </p:sp>
      <p:sp>
        <p:nvSpPr>
          <p:cNvPr id="3" name="Text 1"/>
          <p:cNvSpPr/>
          <p:nvPr/>
        </p:nvSpPr>
        <p:spPr>
          <a:xfrm>
            <a:off x="777240" y="1627465"/>
            <a:ext cx="4715947" cy="364331"/>
          </a:xfrm>
          <a:prstGeom prst="rect">
            <a:avLst/>
          </a:prstGeom>
          <a:noFill/>
          <a:ln/>
        </p:spPr>
        <p:txBody>
          <a:bodyPr wrap="none" lIns="0" tIns="0" rIns="0" bIns="0" rtlCol="0" anchor="t"/>
          <a:lstStyle/>
          <a:p>
            <a:pPr algn="l" indent="0" marL="0">
              <a:lnSpc>
                <a:spcPts val="2850"/>
              </a:lnSpc>
              <a:buNone/>
            </a:pPr>
            <a:r>
              <a:rPr lang="en-US" sz="2250" dirty="0">
                <a:solidFill>
                  <a:srgbClr val="1B1B27"/>
                </a:solidFill>
                <a:latin typeface="Alexandria" pitchFamily="34" charset="0"/>
                <a:ea typeface="Alexandria" pitchFamily="34" charset="-122"/>
                <a:cs typeface="Alexandria" pitchFamily="34" charset="-120"/>
              </a:rPr>
              <a:t>Fortalezas del Modelo Bayesiano</a:t>
            </a:r>
            <a:endParaRPr lang="en-US" sz="2250" dirty="0"/>
          </a:p>
        </p:txBody>
      </p:sp>
      <p:sp>
        <p:nvSpPr>
          <p:cNvPr id="4" name="Shape 2"/>
          <p:cNvSpPr/>
          <p:nvPr/>
        </p:nvSpPr>
        <p:spPr>
          <a:xfrm>
            <a:off x="777240" y="2210395"/>
            <a:ext cx="437198" cy="437198"/>
          </a:xfrm>
          <a:prstGeom prst="roundRect">
            <a:avLst>
              <a:gd name="adj" fmla="val 18669"/>
            </a:avLst>
          </a:prstGeom>
          <a:solidFill>
            <a:srgbClr val="D2DDF9"/>
          </a:solidFill>
          <a:ln w="7620">
            <a:solidFill>
              <a:srgbClr val="B8C3DF"/>
            </a:solidFill>
            <a:prstDash val="solid"/>
          </a:ln>
        </p:spPr>
      </p:sp>
      <p:sp>
        <p:nvSpPr>
          <p:cNvPr id="5" name="Text 3"/>
          <p:cNvSpPr/>
          <p:nvPr/>
        </p:nvSpPr>
        <p:spPr>
          <a:xfrm>
            <a:off x="1408748" y="2277189"/>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Alexandria" pitchFamily="34" charset="0"/>
                <a:ea typeface="Alexandria" pitchFamily="34" charset="-122"/>
                <a:cs typeface="Alexandria" pitchFamily="34" charset="-120"/>
              </a:rPr>
              <a:t>Heterogeneidad</a:t>
            </a:r>
            <a:endParaRPr lang="en-US" sz="1900" dirty="0"/>
          </a:p>
        </p:txBody>
      </p:sp>
      <p:sp>
        <p:nvSpPr>
          <p:cNvPr id="6" name="Text 4"/>
          <p:cNvSpPr/>
          <p:nvPr/>
        </p:nvSpPr>
        <p:spPr>
          <a:xfrm>
            <a:off x="1408748" y="2775109"/>
            <a:ext cx="5669399" cy="621744"/>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Captura efectiva de la heterogeneidad entre grupos de edad, permitiendo predicciones más ajustadas.</a:t>
            </a:r>
            <a:endParaRPr lang="en-US" sz="1500" dirty="0"/>
          </a:p>
        </p:txBody>
      </p:sp>
      <p:sp>
        <p:nvSpPr>
          <p:cNvPr id="7" name="Shape 5"/>
          <p:cNvSpPr/>
          <p:nvPr/>
        </p:nvSpPr>
        <p:spPr>
          <a:xfrm>
            <a:off x="777240" y="3785473"/>
            <a:ext cx="437198" cy="437198"/>
          </a:xfrm>
          <a:prstGeom prst="roundRect">
            <a:avLst>
              <a:gd name="adj" fmla="val 18669"/>
            </a:avLst>
          </a:prstGeom>
          <a:solidFill>
            <a:srgbClr val="D2DDF9"/>
          </a:solidFill>
          <a:ln w="7620">
            <a:solidFill>
              <a:srgbClr val="B8C3DF"/>
            </a:solidFill>
            <a:prstDash val="solid"/>
          </a:ln>
        </p:spPr>
      </p:sp>
      <p:sp>
        <p:nvSpPr>
          <p:cNvPr id="8" name="Text 6"/>
          <p:cNvSpPr/>
          <p:nvPr/>
        </p:nvSpPr>
        <p:spPr>
          <a:xfrm>
            <a:off x="1408748" y="3852267"/>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Alexandria" pitchFamily="34" charset="0"/>
                <a:ea typeface="Alexandria" pitchFamily="34" charset="-122"/>
                <a:cs typeface="Alexandria" pitchFamily="34" charset="-120"/>
              </a:rPr>
              <a:t>Incertidumbre</a:t>
            </a:r>
            <a:endParaRPr lang="en-US" sz="1900" dirty="0"/>
          </a:p>
        </p:txBody>
      </p:sp>
      <p:sp>
        <p:nvSpPr>
          <p:cNvPr id="9" name="Text 7"/>
          <p:cNvSpPr/>
          <p:nvPr/>
        </p:nvSpPr>
        <p:spPr>
          <a:xfrm>
            <a:off x="1408748" y="4350187"/>
            <a:ext cx="5669399" cy="621744"/>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Cuantificación completa de la incertidumbre y mejor interpretabilidad de los parámetros.</a:t>
            </a:r>
            <a:endParaRPr lang="en-US" sz="1500" dirty="0"/>
          </a:p>
        </p:txBody>
      </p:sp>
      <p:sp>
        <p:nvSpPr>
          <p:cNvPr id="10" name="Shape 8"/>
          <p:cNvSpPr/>
          <p:nvPr/>
        </p:nvSpPr>
        <p:spPr>
          <a:xfrm>
            <a:off x="777240" y="5360551"/>
            <a:ext cx="437198" cy="437198"/>
          </a:xfrm>
          <a:prstGeom prst="roundRect">
            <a:avLst>
              <a:gd name="adj" fmla="val 18669"/>
            </a:avLst>
          </a:prstGeom>
          <a:solidFill>
            <a:srgbClr val="D2DDF9"/>
          </a:solidFill>
          <a:ln w="7620">
            <a:solidFill>
              <a:srgbClr val="B8C3DF"/>
            </a:solidFill>
            <a:prstDash val="solid"/>
          </a:ln>
        </p:spPr>
      </p:sp>
      <p:sp>
        <p:nvSpPr>
          <p:cNvPr id="11" name="Text 9"/>
          <p:cNvSpPr/>
          <p:nvPr/>
        </p:nvSpPr>
        <p:spPr>
          <a:xfrm>
            <a:off x="1408748" y="5427345"/>
            <a:ext cx="2734628" cy="303609"/>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Alexandria" pitchFamily="34" charset="0"/>
                <a:ea typeface="Alexandria" pitchFamily="34" charset="-122"/>
                <a:cs typeface="Alexandria" pitchFamily="34" charset="-120"/>
              </a:rPr>
              <a:t>Datos Desbalanceados</a:t>
            </a:r>
            <a:endParaRPr lang="en-US" sz="1900" dirty="0"/>
          </a:p>
        </p:txBody>
      </p:sp>
      <p:sp>
        <p:nvSpPr>
          <p:cNvPr id="12" name="Text 10"/>
          <p:cNvSpPr/>
          <p:nvPr/>
        </p:nvSpPr>
        <p:spPr>
          <a:xfrm>
            <a:off x="1408748" y="5925264"/>
            <a:ext cx="5669399" cy="621744"/>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Capacidad para manejar grupos con tamaños desbalanceados mediante regularización jerárquica.</a:t>
            </a:r>
            <a:endParaRPr lang="en-US" sz="1500" dirty="0"/>
          </a:p>
        </p:txBody>
      </p:sp>
      <p:sp>
        <p:nvSpPr>
          <p:cNvPr id="13" name="Text 11"/>
          <p:cNvSpPr/>
          <p:nvPr/>
        </p:nvSpPr>
        <p:spPr>
          <a:xfrm>
            <a:off x="7559873" y="1627465"/>
            <a:ext cx="4444008" cy="364331"/>
          </a:xfrm>
          <a:prstGeom prst="rect">
            <a:avLst/>
          </a:prstGeom>
          <a:noFill/>
          <a:ln/>
        </p:spPr>
        <p:txBody>
          <a:bodyPr wrap="none" lIns="0" tIns="0" rIns="0" bIns="0" rtlCol="0" anchor="t"/>
          <a:lstStyle/>
          <a:p>
            <a:pPr algn="l" indent="0" marL="0">
              <a:lnSpc>
                <a:spcPts val="2850"/>
              </a:lnSpc>
              <a:buNone/>
            </a:pPr>
            <a:r>
              <a:rPr lang="en-US" sz="2250" dirty="0">
                <a:solidFill>
                  <a:srgbClr val="1B1B27"/>
                </a:solidFill>
                <a:latin typeface="Alexandria" pitchFamily="34" charset="0"/>
                <a:ea typeface="Alexandria" pitchFamily="34" charset="-122"/>
                <a:cs typeface="Alexandria" pitchFamily="34" charset="-120"/>
              </a:rPr>
              <a:t>Limitaciones y Futuras Mejoras</a:t>
            </a:r>
            <a:endParaRPr lang="en-US" sz="2250" dirty="0"/>
          </a:p>
        </p:txBody>
      </p:sp>
      <p:sp>
        <p:nvSpPr>
          <p:cNvPr id="14" name="Shape 12"/>
          <p:cNvSpPr/>
          <p:nvPr/>
        </p:nvSpPr>
        <p:spPr>
          <a:xfrm>
            <a:off x="7559873" y="2210395"/>
            <a:ext cx="437198" cy="437198"/>
          </a:xfrm>
          <a:prstGeom prst="roundRect">
            <a:avLst>
              <a:gd name="adj" fmla="val 18669"/>
            </a:avLst>
          </a:prstGeom>
          <a:solidFill>
            <a:srgbClr val="D2DDF9"/>
          </a:solidFill>
          <a:ln w="7620">
            <a:solidFill>
              <a:srgbClr val="B8C3DF"/>
            </a:solidFill>
            <a:prstDash val="solid"/>
          </a:ln>
        </p:spPr>
      </p:sp>
      <p:sp>
        <p:nvSpPr>
          <p:cNvPr id="15" name="Text 13"/>
          <p:cNvSpPr/>
          <p:nvPr/>
        </p:nvSpPr>
        <p:spPr>
          <a:xfrm>
            <a:off x="8191381" y="2277189"/>
            <a:ext cx="2613660" cy="303609"/>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Alexandria" pitchFamily="34" charset="0"/>
                <a:ea typeface="Alexandria" pitchFamily="34" charset="-122"/>
                <a:cs typeface="Alexandria" pitchFamily="34" charset="-120"/>
              </a:rPr>
              <a:t>Costo Computacional</a:t>
            </a:r>
            <a:endParaRPr lang="en-US" sz="1900" dirty="0"/>
          </a:p>
        </p:txBody>
      </p:sp>
      <p:sp>
        <p:nvSpPr>
          <p:cNvPr id="16" name="Text 14"/>
          <p:cNvSpPr/>
          <p:nvPr/>
        </p:nvSpPr>
        <p:spPr>
          <a:xfrm>
            <a:off x="8191381" y="2775109"/>
            <a:ext cx="5669399" cy="932617"/>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El muestreo MCMC del modelo bayesiano es intensivo, limitando su aplicación en escenarios con recursos restringidos.</a:t>
            </a:r>
            <a:endParaRPr lang="en-US" sz="1500" dirty="0"/>
          </a:p>
        </p:txBody>
      </p:sp>
      <p:sp>
        <p:nvSpPr>
          <p:cNvPr id="17" name="Shape 15"/>
          <p:cNvSpPr/>
          <p:nvPr/>
        </p:nvSpPr>
        <p:spPr>
          <a:xfrm>
            <a:off x="7559873" y="4096345"/>
            <a:ext cx="437198" cy="437198"/>
          </a:xfrm>
          <a:prstGeom prst="roundRect">
            <a:avLst>
              <a:gd name="adj" fmla="val 18669"/>
            </a:avLst>
          </a:prstGeom>
          <a:solidFill>
            <a:srgbClr val="D2DDF9"/>
          </a:solidFill>
          <a:ln w="7620">
            <a:solidFill>
              <a:srgbClr val="B8C3DF"/>
            </a:solidFill>
            <a:prstDash val="solid"/>
          </a:ln>
        </p:spPr>
      </p:sp>
      <p:sp>
        <p:nvSpPr>
          <p:cNvPr id="18" name="Text 16"/>
          <p:cNvSpPr/>
          <p:nvPr/>
        </p:nvSpPr>
        <p:spPr>
          <a:xfrm>
            <a:off x="8191381" y="4163139"/>
            <a:ext cx="2996089" cy="303609"/>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Alexandria" pitchFamily="34" charset="0"/>
                <a:ea typeface="Alexandria" pitchFamily="34" charset="-122"/>
                <a:cs typeface="Alexandria" pitchFamily="34" charset="-120"/>
              </a:rPr>
              <a:t>Variabilidad de Precisión</a:t>
            </a:r>
            <a:endParaRPr lang="en-US" sz="1900" dirty="0"/>
          </a:p>
        </p:txBody>
      </p:sp>
      <p:sp>
        <p:nvSpPr>
          <p:cNvPr id="19" name="Text 17"/>
          <p:cNvSpPr/>
          <p:nvPr/>
        </p:nvSpPr>
        <p:spPr>
          <a:xfrm>
            <a:off x="8191381" y="4661059"/>
            <a:ext cx="5669399" cy="932617"/>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Necesidad de explorar estrategias complementarias o variables adicionales para mejorar la generalización en subpoblaciones menos representadas.</a:t>
            </a:r>
            <a:endParaRPr lang="en-US" sz="1500" dirty="0"/>
          </a:p>
        </p:txBody>
      </p:sp>
      <p:sp>
        <p:nvSpPr>
          <p:cNvPr id="20" name="Shape 18"/>
          <p:cNvSpPr/>
          <p:nvPr/>
        </p:nvSpPr>
        <p:spPr>
          <a:xfrm>
            <a:off x="7559873" y="5982295"/>
            <a:ext cx="437198" cy="437198"/>
          </a:xfrm>
          <a:prstGeom prst="roundRect">
            <a:avLst>
              <a:gd name="adj" fmla="val 18669"/>
            </a:avLst>
          </a:prstGeom>
          <a:solidFill>
            <a:srgbClr val="D2DDF9"/>
          </a:solidFill>
          <a:ln w="7620">
            <a:solidFill>
              <a:srgbClr val="B8C3DF"/>
            </a:solidFill>
            <a:prstDash val="solid"/>
          </a:ln>
        </p:spPr>
      </p:sp>
      <p:sp>
        <p:nvSpPr>
          <p:cNvPr id="21" name="Text 19"/>
          <p:cNvSpPr/>
          <p:nvPr/>
        </p:nvSpPr>
        <p:spPr>
          <a:xfrm>
            <a:off x="8191381" y="6049089"/>
            <a:ext cx="2429113" cy="303609"/>
          </a:xfrm>
          <a:prstGeom prst="rect">
            <a:avLst/>
          </a:prstGeom>
          <a:noFill/>
          <a:ln/>
        </p:spPr>
        <p:txBody>
          <a:bodyPr wrap="none" lIns="0" tIns="0" rIns="0" bIns="0" rtlCol="0" anchor="t"/>
          <a:lstStyle/>
          <a:p>
            <a:pPr algn="l" indent="0" marL="0">
              <a:lnSpc>
                <a:spcPts val="2350"/>
              </a:lnSpc>
              <a:buNone/>
            </a:pPr>
            <a:r>
              <a:rPr lang="en-US" sz="1900" dirty="0">
                <a:solidFill>
                  <a:srgbClr val="404155"/>
                </a:solidFill>
                <a:latin typeface="Alexandria" pitchFamily="34" charset="0"/>
                <a:ea typeface="Alexandria" pitchFamily="34" charset="-122"/>
                <a:cs typeface="Alexandria" pitchFamily="34" charset="-120"/>
              </a:rPr>
              <a:t>Validez Externa</a:t>
            </a:r>
            <a:endParaRPr lang="en-US" sz="1900" dirty="0"/>
          </a:p>
        </p:txBody>
      </p:sp>
      <p:sp>
        <p:nvSpPr>
          <p:cNvPr id="22" name="Text 20"/>
          <p:cNvSpPr/>
          <p:nvPr/>
        </p:nvSpPr>
        <p:spPr>
          <a:xfrm>
            <a:off x="8191381" y="6547009"/>
            <a:ext cx="5669399" cy="932617"/>
          </a:xfrm>
          <a:prstGeom prst="rect">
            <a:avLst/>
          </a:prstGeom>
          <a:noFill/>
          <a:ln/>
        </p:spPr>
        <p:txBody>
          <a:bodyPr wrap="square" lIns="0" tIns="0" rIns="0" bIns="0" rtlCol="0" anchor="t"/>
          <a:lstStyle/>
          <a:p>
            <a:pPr algn="l" indent="0" marL="0">
              <a:lnSpc>
                <a:spcPts val="2400"/>
              </a:lnSpc>
              <a:buNone/>
            </a:pPr>
            <a:r>
              <a:rPr lang="en-US" sz="1500" dirty="0">
                <a:solidFill>
                  <a:srgbClr val="404155"/>
                </a:solidFill>
                <a:latin typeface="Nobile" pitchFamily="34" charset="0"/>
                <a:ea typeface="Nobile" pitchFamily="34" charset="-122"/>
                <a:cs typeface="Nobile" pitchFamily="34" charset="-120"/>
              </a:rPr>
              <a:t>La extrapolación a otras poblaciones debe hacerse con cautela; se recomiendan validaciones externas con muestras más diversas.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300" y="781407"/>
            <a:ext cx="6570702" cy="533757"/>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Alexandria" pitchFamily="34" charset="0"/>
                <a:ea typeface="Alexandria" pitchFamily="34" charset="-122"/>
                <a:cs typeface="Alexandria" pitchFamily="34" charset="-120"/>
              </a:rPr>
              <a:t>Conclusiones y Próximos Pasos</a:t>
            </a:r>
            <a:endParaRPr lang="en-US" sz="3350" dirty="0"/>
          </a:p>
        </p:txBody>
      </p:sp>
      <p:sp>
        <p:nvSpPr>
          <p:cNvPr id="4" name="Shape 1"/>
          <p:cNvSpPr/>
          <p:nvPr/>
        </p:nvSpPr>
        <p:spPr>
          <a:xfrm>
            <a:off x="683300" y="1571387"/>
            <a:ext cx="7777401" cy="1546146"/>
          </a:xfrm>
          <a:prstGeom prst="roundRect">
            <a:avLst>
              <a:gd name="adj" fmla="val 4641"/>
            </a:avLst>
          </a:prstGeom>
          <a:solidFill>
            <a:srgbClr val="D2DDF9"/>
          </a:solidFill>
          <a:ln w="7620">
            <a:solidFill>
              <a:srgbClr val="B8C3DF"/>
            </a:solidFill>
            <a:prstDash val="solid"/>
          </a:ln>
        </p:spPr>
      </p:sp>
      <p:sp>
        <p:nvSpPr>
          <p:cNvPr id="5" name="Text 2"/>
          <p:cNvSpPr/>
          <p:nvPr/>
        </p:nvSpPr>
        <p:spPr>
          <a:xfrm>
            <a:off x="861655" y="1749742"/>
            <a:ext cx="3273504" cy="266938"/>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Impacto del Modelo Bayesiano</a:t>
            </a:r>
            <a:endParaRPr lang="en-US" sz="1650" dirty="0"/>
          </a:p>
        </p:txBody>
      </p:sp>
      <p:sp>
        <p:nvSpPr>
          <p:cNvPr id="6" name="Text 3"/>
          <p:cNvSpPr/>
          <p:nvPr/>
        </p:nvSpPr>
        <p:spPr>
          <a:xfrm>
            <a:off x="861655" y="2119074"/>
            <a:ext cx="7420689" cy="820103"/>
          </a:xfrm>
          <a:prstGeom prst="rect">
            <a:avLst/>
          </a:prstGeom>
          <a:noFill/>
          <a:ln/>
        </p:spPr>
        <p:txBody>
          <a:bodyPr wrap="square" lIns="0" tIns="0" rIns="0" bIns="0" rtlCol="0" anchor="t"/>
          <a:lstStyle/>
          <a:p>
            <a:pPr algn="l" indent="0" marL="0">
              <a:lnSpc>
                <a:spcPts val="2150"/>
              </a:lnSpc>
              <a:buNone/>
            </a:pPr>
            <a:r>
              <a:rPr lang="en-US" sz="1300" dirty="0">
                <a:solidFill>
                  <a:srgbClr val="404155"/>
                </a:solidFill>
                <a:latin typeface="Nobile" pitchFamily="34" charset="0"/>
                <a:ea typeface="Nobile" pitchFamily="34" charset="-122"/>
                <a:cs typeface="Nobile" pitchFamily="34" charset="-120"/>
              </a:rPr>
              <a:t>El modelo bayesiano jerárquico es una herramienta prometedora para la detección temprana del UPI, destacando por su capacidad de incorporar la heterogeneidad demográfica y cuantificar la incertidumbre.</a:t>
            </a:r>
            <a:endParaRPr lang="en-US" sz="1300" dirty="0"/>
          </a:p>
        </p:txBody>
      </p:sp>
      <p:sp>
        <p:nvSpPr>
          <p:cNvPr id="7" name="Shape 4"/>
          <p:cNvSpPr/>
          <p:nvPr/>
        </p:nvSpPr>
        <p:spPr>
          <a:xfrm>
            <a:off x="683300" y="3288268"/>
            <a:ext cx="7777401" cy="1272778"/>
          </a:xfrm>
          <a:prstGeom prst="roundRect">
            <a:avLst>
              <a:gd name="adj" fmla="val 5638"/>
            </a:avLst>
          </a:prstGeom>
          <a:solidFill>
            <a:srgbClr val="D2DDF9"/>
          </a:solidFill>
          <a:ln w="7620">
            <a:solidFill>
              <a:srgbClr val="B8C3DF"/>
            </a:solidFill>
            <a:prstDash val="solid"/>
          </a:ln>
        </p:spPr>
      </p:sp>
      <p:sp>
        <p:nvSpPr>
          <p:cNvPr id="8" name="Text 5"/>
          <p:cNvSpPr/>
          <p:nvPr/>
        </p:nvSpPr>
        <p:spPr>
          <a:xfrm>
            <a:off x="861655" y="3466624"/>
            <a:ext cx="3177421" cy="266938"/>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Importancia de la Adaptación</a:t>
            </a:r>
            <a:endParaRPr lang="en-US" sz="1650" dirty="0"/>
          </a:p>
        </p:txBody>
      </p:sp>
      <p:sp>
        <p:nvSpPr>
          <p:cNvPr id="9" name="Text 6"/>
          <p:cNvSpPr/>
          <p:nvPr/>
        </p:nvSpPr>
        <p:spPr>
          <a:xfrm>
            <a:off x="861655" y="3835956"/>
            <a:ext cx="7420689" cy="546735"/>
          </a:xfrm>
          <a:prstGeom prst="rect">
            <a:avLst/>
          </a:prstGeom>
          <a:noFill/>
          <a:ln/>
        </p:spPr>
        <p:txBody>
          <a:bodyPr wrap="square" lIns="0" tIns="0" rIns="0" bIns="0" rtlCol="0" anchor="t"/>
          <a:lstStyle/>
          <a:p>
            <a:pPr algn="l" indent="0" marL="0">
              <a:lnSpc>
                <a:spcPts val="2150"/>
              </a:lnSpc>
              <a:buNone/>
            </a:pPr>
            <a:r>
              <a:rPr lang="en-US" sz="1300" dirty="0">
                <a:solidFill>
                  <a:srgbClr val="404155"/>
                </a:solidFill>
                <a:latin typeface="Nobile" pitchFamily="34" charset="0"/>
                <a:ea typeface="Nobile" pitchFamily="34" charset="-122"/>
                <a:cs typeface="Nobile" pitchFamily="34" charset="-120"/>
              </a:rPr>
              <a:t>Las variaciones en el desempeño por grupo de edad subrayan la necesidad de adaptar las técnicas predictivas a subpoblaciones específicas para una mayor precisión clínica.</a:t>
            </a:r>
            <a:endParaRPr lang="en-US" sz="1300" dirty="0"/>
          </a:p>
        </p:txBody>
      </p:sp>
      <p:sp>
        <p:nvSpPr>
          <p:cNvPr id="10" name="Shape 7"/>
          <p:cNvSpPr/>
          <p:nvPr/>
        </p:nvSpPr>
        <p:spPr>
          <a:xfrm>
            <a:off x="683300" y="4731782"/>
            <a:ext cx="7777401" cy="1272778"/>
          </a:xfrm>
          <a:prstGeom prst="roundRect">
            <a:avLst>
              <a:gd name="adj" fmla="val 5638"/>
            </a:avLst>
          </a:prstGeom>
          <a:solidFill>
            <a:srgbClr val="D2DDF9"/>
          </a:solidFill>
          <a:ln w="7620">
            <a:solidFill>
              <a:srgbClr val="B8C3DF"/>
            </a:solidFill>
            <a:prstDash val="solid"/>
          </a:ln>
        </p:spPr>
      </p:sp>
      <p:sp>
        <p:nvSpPr>
          <p:cNvPr id="11" name="Text 8"/>
          <p:cNvSpPr/>
          <p:nvPr/>
        </p:nvSpPr>
        <p:spPr>
          <a:xfrm>
            <a:off x="861655" y="4910138"/>
            <a:ext cx="2478524" cy="266938"/>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Futuras Investigaciones</a:t>
            </a:r>
            <a:endParaRPr lang="en-US" sz="1650" dirty="0"/>
          </a:p>
        </p:txBody>
      </p:sp>
      <p:sp>
        <p:nvSpPr>
          <p:cNvPr id="12" name="Text 9"/>
          <p:cNvSpPr/>
          <p:nvPr/>
        </p:nvSpPr>
        <p:spPr>
          <a:xfrm>
            <a:off x="861655" y="5279469"/>
            <a:ext cx="7420689" cy="546735"/>
          </a:xfrm>
          <a:prstGeom prst="rect">
            <a:avLst/>
          </a:prstGeom>
          <a:noFill/>
          <a:ln/>
        </p:spPr>
        <p:txBody>
          <a:bodyPr wrap="square" lIns="0" tIns="0" rIns="0" bIns="0" rtlCol="0" anchor="t"/>
          <a:lstStyle/>
          <a:p>
            <a:pPr algn="l" indent="0" marL="0">
              <a:lnSpc>
                <a:spcPts val="2150"/>
              </a:lnSpc>
              <a:buNone/>
            </a:pPr>
            <a:r>
              <a:rPr lang="en-US" sz="1300" dirty="0">
                <a:solidFill>
                  <a:srgbClr val="404155"/>
                </a:solidFill>
                <a:latin typeface="Nobile" pitchFamily="34" charset="0"/>
                <a:ea typeface="Nobile" pitchFamily="34" charset="-122"/>
                <a:cs typeface="Nobile" pitchFamily="34" charset="-120"/>
              </a:rPr>
              <a:t>Se recomienda explorar modelos híbridos, enriquecimiento de datos y validaciones con muestras más diversas para superar las limitaciones computacionales y de desempeño.</a:t>
            </a:r>
            <a:endParaRPr lang="en-US" sz="1300" dirty="0"/>
          </a:p>
        </p:txBody>
      </p:sp>
      <p:sp>
        <p:nvSpPr>
          <p:cNvPr id="13" name="Shape 10"/>
          <p:cNvSpPr/>
          <p:nvPr/>
        </p:nvSpPr>
        <p:spPr>
          <a:xfrm>
            <a:off x="683300" y="6175296"/>
            <a:ext cx="7777401" cy="1272778"/>
          </a:xfrm>
          <a:prstGeom prst="roundRect">
            <a:avLst>
              <a:gd name="adj" fmla="val 5638"/>
            </a:avLst>
          </a:prstGeom>
          <a:solidFill>
            <a:srgbClr val="D2DDF9"/>
          </a:solidFill>
          <a:ln w="7620">
            <a:solidFill>
              <a:srgbClr val="B8C3DF"/>
            </a:solidFill>
            <a:prstDash val="solid"/>
          </a:ln>
        </p:spPr>
      </p:sp>
      <p:sp>
        <p:nvSpPr>
          <p:cNvPr id="14" name="Text 11"/>
          <p:cNvSpPr/>
          <p:nvPr/>
        </p:nvSpPr>
        <p:spPr>
          <a:xfrm>
            <a:off x="861655" y="6353651"/>
            <a:ext cx="2470904" cy="266938"/>
          </a:xfrm>
          <a:prstGeom prst="rect">
            <a:avLst/>
          </a:prstGeom>
          <a:noFill/>
          <a:ln/>
        </p:spPr>
        <p:txBody>
          <a:bodyPr wrap="none" lIns="0" tIns="0" rIns="0" bIns="0" rtlCol="0" anchor="t"/>
          <a:lstStyle/>
          <a:p>
            <a:pPr algn="l" indent="0" marL="0">
              <a:lnSpc>
                <a:spcPts val="2100"/>
              </a:lnSpc>
              <a:buNone/>
            </a:pPr>
            <a:r>
              <a:rPr lang="en-US" sz="1650" dirty="0">
                <a:solidFill>
                  <a:srgbClr val="404155"/>
                </a:solidFill>
                <a:latin typeface="Alexandria" pitchFamily="34" charset="0"/>
                <a:ea typeface="Alexandria" pitchFamily="34" charset="-122"/>
                <a:cs typeface="Alexandria" pitchFamily="34" charset="-120"/>
              </a:rPr>
              <a:t>Contribución y Utilidad</a:t>
            </a:r>
            <a:endParaRPr lang="en-US" sz="1650" dirty="0"/>
          </a:p>
        </p:txBody>
      </p:sp>
      <p:sp>
        <p:nvSpPr>
          <p:cNvPr id="15" name="Text 12"/>
          <p:cNvSpPr/>
          <p:nvPr/>
        </p:nvSpPr>
        <p:spPr>
          <a:xfrm>
            <a:off x="861655" y="6722983"/>
            <a:ext cx="7420689" cy="546735"/>
          </a:xfrm>
          <a:prstGeom prst="rect">
            <a:avLst/>
          </a:prstGeom>
          <a:noFill/>
          <a:ln/>
        </p:spPr>
        <p:txBody>
          <a:bodyPr wrap="square" lIns="0" tIns="0" rIns="0" bIns="0" rtlCol="0" anchor="t"/>
          <a:lstStyle/>
          <a:p>
            <a:pPr algn="l" indent="0" marL="0">
              <a:lnSpc>
                <a:spcPts val="2150"/>
              </a:lnSpc>
              <a:buNone/>
            </a:pPr>
            <a:r>
              <a:rPr lang="en-US" sz="1300" dirty="0">
                <a:solidFill>
                  <a:srgbClr val="404155"/>
                </a:solidFill>
                <a:latin typeface="Nobile" pitchFamily="34" charset="0"/>
                <a:ea typeface="Nobile" pitchFamily="34" charset="-122"/>
                <a:cs typeface="Nobile" pitchFamily="34" charset="-120"/>
              </a:rPr>
              <a:t>Este trabajo ofrece una metodología innovadora para apoyar la detección y prevención del UPI en contextos educativos y clínicos, mejorando las intervenciones.</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070" y="514350"/>
            <a:ext cx="11371064" cy="584359"/>
          </a:xfrm>
          <a:prstGeom prst="rect">
            <a:avLst/>
          </a:prstGeom>
          <a:noFill/>
          <a:ln/>
        </p:spPr>
        <p:txBody>
          <a:bodyPr wrap="none" lIns="0" tIns="0" rIns="0" bIns="0" rtlCol="0" anchor="t"/>
          <a:lstStyle/>
          <a:p>
            <a:pPr algn="l" indent="0" marL="0">
              <a:lnSpc>
                <a:spcPts val="4600"/>
              </a:lnSpc>
              <a:buNone/>
            </a:pPr>
            <a:r>
              <a:rPr lang="en-US" sz="3650" dirty="0">
                <a:solidFill>
                  <a:srgbClr val="1B1B27"/>
                </a:solidFill>
                <a:latin typeface="Alexandria" pitchFamily="34" charset="0"/>
                <a:ea typeface="Alexandria" pitchFamily="34" charset="-122"/>
                <a:cs typeface="Alexandria" pitchFamily="34" charset="-120"/>
              </a:rPr>
              <a:t>El Desafío del Uso Problemático de Internet (UPI)</a:t>
            </a:r>
            <a:endParaRPr lang="en-US" sz="3650" dirty="0"/>
          </a:p>
        </p:txBody>
      </p:sp>
      <p:sp>
        <p:nvSpPr>
          <p:cNvPr id="3" name="Text 1"/>
          <p:cNvSpPr/>
          <p:nvPr/>
        </p:nvSpPr>
        <p:spPr>
          <a:xfrm>
            <a:off x="748070" y="1547455"/>
            <a:ext cx="6339007" cy="1795224"/>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El Uso Problemático de Internet (UPI) es una preocupación global que afecta a niños y adolescentes, caracterizado por una dependencia que lleva a la pérdida de control sobre el tiempo en línea. Esto deteriora actividades esenciales como el estudio, el deporte, el descanso y las relaciones sociales, impactando negativamente su bienestar físico y mental.</a:t>
            </a:r>
            <a:endParaRPr lang="en-US" sz="1450" dirty="0"/>
          </a:p>
        </p:txBody>
      </p:sp>
      <p:sp>
        <p:nvSpPr>
          <p:cNvPr id="4" name="Text 2"/>
          <p:cNvSpPr/>
          <p:nvPr/>
        </p:nvSpPr>
        <p:spPr>
          <a:xfrm>
            <a:off x="748070" y="3510915"/>
            <a:ext cx="6339007" cy="1795224"/>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Las plataformas digitales, con sus diseños adictivos y mecanismos de recompensa constantes, exacerban esta problemática, junto con la presión social por mantener una presencia activa en línea. Las consecuencias incluyen un aumento de trastornos mentales como depresión, ansiedad y trastornos del sueño, así como un deterioro en el rendimiento académico y las relaciones familiares.</a:t>
            </a:r>
            <a:endParaRPr lang="en-US" sz="1450" dirty="0"/>
          </a:p>
        </p:txBody>
      </p:sp>
      <p:pic>
        <p:nvPicPr>
          <p:cNvPr id="5" name="Image 0" descr="preencoded.png">    </p:cNvPr>
          <p:cNvPicPr>
            <a:picLocks noChangeAspect="1"/>
          </p:cNvPicPr>
          <p:nvPr/>
        </p:nvPicPr>
        <p:blipFill>
          <a:blip r:embed="rId1"/>
          <a:stretch>
            <a:fillRect/>
          </a:stretch>
        </p:blipFill>
        <p:spPr>
          <a:xfrm>
            <a:off x="7550944" y="1589603"/>
            <a:ext cx="6339007" cy="63390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67120"/>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Nuestro Enfoque: Modelado Predictivo para la Detección Temprana</a:t>
            </a:r>
            <a:endParaRPr lang="en-US" sz="3900" dirty="0"/>
          </a:p>
        </p:txBody>
      </p:sp>
      <p:sp>
        <p:nvSpPr>
          <p:cNvPr id="3" name="Text 1"/>
          <p:cNvSpPr/>
          <p:nvPr/>
        </p:nvSpPr>
        <p:spPr>
          <a:xfrm>
            <a:off x="2074664" y="2404110"/>
            <a:ext cx="2759631" cy="310158"/>
          </a:xfrm>
          <a:prstGeom prst="rect">
            <a:avLst/>
          </a:prstGeom>
          <a:noFill/>
          <a:ln/>
        </p:spPr>
        <p:txBody>
          <a:bodyPr wrap="none" lIns="0" tIns="0" rIns="0" bIns="0" rtlCol="0" anchor="t"/>
          <a:lstStyle/>
          <a:p>
            <a:pPr algn="r"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Recopilación de Datos</a:t>
            </a:r>
            <a:endParaRPr lang="en-US" sz="1950" dirty="0"/>
          </a:p>
        </p:txBody>
      </p:sp>
      <p:sp>
        <p:nvSpPr>
          <p:cNvPr id="4" name="Text 2"/>
          <p:cNvSpPr/>
          <p:nvPr/>
        </p:nvSpPr>
        <p:spPr>
          <a:xfrm>
            <a:off x="793790" y="2833330"/>
            <a:ext cx="4040505" cy="1270159"/>
          </a:xfrm>
          <a:prstGeom prst="rect">
            <a:avLst/>
          </a:prstGeom>
          <a:noFill/>
          <a:ln/>
        </p:spPr>
        <p:txBody>
          <a:bodyPr wrap="square" lIns="0" tIns="0" rIns="0" bIns="0" rtlCol="0" anchor="t"/>
          <a:lstStyle/>
          <a:p>
            <a:pPr algn="r" indent="0" marL="0">
              <a:lnSpc>
                <a:spcPts val="2500"/>
              </a:lnSpc>
              <a:buNone/>
            </a:pPr>
            <a:r>
              <a:rPr lang="en-US" sz="1550" dirty="0">
                <a:solidFill>
                  <a:srgbClr val="404155"/>
                </a:solidFill>
                <a:latin typeface="Nobile" pitchFamily="34" charset="0"/>
                <a:ea typeface="Nobile" pitchFamily="34" charset="-122"/>
                <a:cs typeface="Nobile" pitchFamily="34" charset="-120"/>
              </a:rPr>
              <a:t>Utilizamos un dataset longitudinal del Child Mind Institute con variables demográficas, clínicas y de actividad física.</a:t>
            </a:r>
            <a:endParaRPr lang="en-US" sz="1550" dirty="0"/>
          </a:p>
        </p:txBody>
      </p:sp>
      <p:pic>
        <p:nvPicPr>
          <p:cNvPr id="5" name="Image 0" descr="preencoded.png">    </p:cNvPr>
          <p:cNvPicPr>
            <a:picLocks noChangeAspect="1"/>
          </p:cNvPicPr>
          <p:nvPr/>
        </p:nvPicPr>
        <p:blipFill>
          <a:blip r:embed="rId1"/>
          <a:stretch>
            <a:fillRect/>
          </a:stretch>
        </p:blipFill>
        <p:spPr>
          <a:xfrm>
            <a:off x="5032653" y="265080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617434" y="3247251"/>
            <a:ext cx="296942" cy="371118"/>
          </a:xfrm>
          <a:prstGeom prst="rect">
            <a:avLst/>
          </a:prstGeom>
        </p:spPr>
      </p:pic>
      <p:sp>
        <p:nvSpPr>
          <p:cNvPr id="7" name="Text 3"/>
          <p:cNvSpPr/>
          <p:nvPr/>
        </p:nvSpPr>
        <p:spPr>
          <a:xfrm>
            <a:off x="9795986" y="256282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Preprocesamiento</a:t>
            </a:r>
            <a:endParaRPr lang="en-US" sz="1950" dirty="0"/>
          </a:p>
        </p:txBody>
      </p:sp>
      <p:sp>
        <p:nvSpPr>
          <p:cNvPr id="8" name="Text 4"/>
          <p:cNvSpPr/>
          <p:nvPr/>
        </p:nvSpPr>
        <p:spPr>
          <a:xfrm>
            <a:off x="9795986" y="2992041"/>
            <a:ext cx="4040624"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Aplicamos técnicas de imputación KNN para manejar valores faltantes y mejorar la calidad de los datos.</a:t>
            </a:r>
            <a:endParaRPr lang="en-US" sz="1550" dirty="0"/>
          </a:p>
        </p:txBody>
      </p:sp>
      <p:pic>
        <p:nvPicPr>
          <p:cNvPr id="9" name="Image 2" descr="preencoded.png">    </p:cNvPr>
          <p:cNvPicPr>
            <a:picLocks noChangeAspect="1"/>
          </p:cNvPicPr>
          <p:nvPr/>
        </p:nvPicPr>
        <p:blipFill>
          <a:blip r:embed="rId3"/>
          <a:stretch>
            <a:fillRect/>
          </a:stretch>
        </p:blipFill>
        <p:spPr>
          <a:xfrm>
            <a:off x="5032653" y="265080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191440" y="3521928"/>
            <a:ext cx="296942" cy="371118"/>
          </a:xfrm>
          <a:prstGeom prst="rect">
            <a:avLst/>
          </a:prstGeom>
        </p:spPr>
      </p:pic>
      <p:sp>
        <p:nvSpPr>
          <p:cNvPr id="11" name="Text 5"/>
          <p:cNvSpPr/>
          <p:nvPr/>
        </p:nvSpPr>
        <p:spPr>
          <a:xfrm>
            <a:off x="9994463" y="4401145"/>
            <a:ext cx="2519362"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Análisis Exploratorio</a:t>
            </a:r>
            <a:endParaRPr lang="en-US" sz="1950" dirty="0"/>
          </a:p>
        </p:txBody>
      </p:sp>
      <p:sp>
        <p:nvSpPr>
          <p:cNvPr id="12" name="Text 6"/>
          <p:cNvSpPr/>
          <p:nvPr/>
        </p:nvSpPr>
        <p:spPr>
          <a:xfrm>
            <a:off x="9994463" y="4830366"/>
            <a:ext cx="3842147"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Identificamos variables predictoras relevantes y evitamos la multicolinealidad.</a:t>
            </a:r>
            <a:endParaRPr lang="en-US" sz="1550" dirty="0"/>
          </a:p>
        </p:txBody>
      </p:sp>
      <p:pic>
        <p:nvPicPr>
          <p:cNvPr id="13" name="Image 4" descr="preencoded.png">    </p:cNvPr>
          <p:cNvPicPr>
            <a:picLocks noChangeAspect="1"/>
          </p:cNvPicPr>
          <p:nvPr/>
        </p:nvPicPr>
        <p:blipFill>
          <a:blip r:embed="rId5"/>
          <a:stretch>
            <a:fillRect/>
          </a:stretch>
        </p:blipFill>
        <p:spPr>
          <a:xfrm>
            <a:off x="5032653" y="265080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740557" y="5022354"/>
            <a:ext cx="296942" cy="371118"/>
          </a:xfrm>
          <a:prstGeom prst="rect">
            <a:avLst/>
          </a:prstGeom>
        </p:spPr>
      </p:pic>
      <p:sp>
        <p:nvSpPr>
          <p:cNvPr id="15" name="Text 7"/>
          <p:cNvSpPr/>
          <p:nvPr/>
        </p:nvSpPr>
        <p:spPr>
          <a:xfrm>
            <a:off x="9795986" y="6080641"/>
            <a:ext cx="2680216"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Selección de Modelos</a:t>
            </a:r>
            <a:endParaRPr lang="en-US" sz="1950" dirty="0"/>
          </a:p>
        </p:txBody>
      </p:sp>
      <p:sp>
        <p:nvSpPr>
          <p:cNvPr id="16" name="Text 8"/>
          <p:cNvSpPr/>
          <p:nvPr/>
        </p:nvSpPr>
        <p:spPr>
          <a:xfrm>
            <a:off x="9795986" y="6509861"/>
            <a:ext cx="4040624"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Comparamos Random Forest, SVM, Redes Neuronales y Modelos Bayesianos Jerárquicos.</a:t>
            </a:r>
            <a:endParaRPr lang="en-US" sz="1550" dirty="0"/>
          </a:p>
        </p:txBody>
      </p:sp>
      <p:pic>
        <p:nvPicPr>
          <p:cNvPr id="17" name="Image 6" descr="preencoded.png">    </p:cNvPr>
          <p:cNvPicPr>
            <a:picLocks noChangeAspect="1"/>
          </p:cNvPicPr>
          <p:nvPr/>
        </p:nvPicPr>
        <p:blipFill>
          <a:blip r:embed="rId7"/>
          <a:stretch>
            <a:fillRect/>
          </a:stretch>
        </p:blipFill>
        <p:spPr>
          <a:xfrm>
            <a:off x="5032653" y="265080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7715667" y="6248102"/>
            <a:ext cx="296942" cy="371118"/>
          </a:xfrm>
          <a:prstGeom prst="rect">
            <a:avLst/>
          </a:prstGeom>
        </p:spPr>
      </p:pic>
      <p:sp>
        <p:nvSpPr>
          <p:cNvPr id="19" name="Text 9"/>
          <p:cNvSpPr/>
          <p:nvPr/>
        </p:nvSpPr>
        <p:spPr>
          <a:xfrm>
            <a:off x="2353389" y="6080641"/>
            <a:ext cx="2480905" cy="310158"/>
          </a:xfrm>
          <a:prstGeom prst="rect">
            <a:avLst/>
          </a:prstGeom>
          <a:noFill/>
          <a:ln/>
        </p:spPr>
        <p:txBody>
          <a:bodyPr wrap="none" lIns="0" tIns="0" rIns="0" bIns="0" rtlCol="0" anchor="t"/>
          <a:lstStyle/>
          <a:p>
            <a:pPr algn="r"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Optimización</a:t>
            </a:r>
            <a:endParaRPr lang="en-US" sz="1950" dirty="0"/>
          </a:p>
        </p:txBody>
      </p:sp>
      <p:sp>
        <p:nvSpPr>
          <p:cNvPr id="20" name="Text 10"/>
          <p:cNvSpPr/>
          <p:nvPr/>
        </p:nvSpPr>
        <p:spPr>
          <a:xfrm>
            <a:off x="793790" y="6509861"/>
            <a:ext cx="4040505" cy="952619"/>
          </a:xfrm>
          <a:prstGeom prst="rect">
            <a:avLst/>
          </a:prstGeom>
          <a:noFill/>
          <a:ln/>
        </p:spPr>
        <p:txBody>
          <a:bodyPr wrap="square" lIns="0" tIns="0" rIns="0" bIns="0" rtlCol="0" anchor="t"/>
          <a:lstStyle/>
          <a:p>
            <a:pPr algn="r" indent="0" marL="0">
              <a:lnSpc>
                <a:spcPts val="2500"/>
              </a:lnSpc>
              <a:buNone/>
            </a:pPr>
            <a:r>
              <a:rPr lang="en-US" sz="1550" dirty="0">
                <a:solidFill>
                  <a:srgbClr val="404155"/>
                </a:solidFill>
                <a:latin typeface="Nobile" pitchFamily="34" charset="0"/>
                <a:ea typeface="Nobile" pitchFamily="34" charset="-122"/>
                <a:cs typeface="Nobile" pitchFamily="34" charset="-120"/>
              </a:rPr>
              <a:t>Entrenamiento, validación cruzada y optimización de hiperparámetros para maximizar la precisión.</a:t>
            </a:r>
            <a:endParaRPr lang="en-US" sz="1550" dirty="0"/>
          </a:p>
        </p:txBody>
      </p:sp>
      <p:pic>
        <p:nvPicPr>
          <p:cNvPr id="21" name="Image 8" descr="preencoded.png">    </p:cNvPr>
          <p:cNvPicPr>
            <a:picLocks noChangeAspect="1"/>
          </p:cNvPicPr>
          <p:nvPr/>
        </p:nvPicPr>
        <p:blipFill>
          <a:blip r:embed="rId9"/>
          <a:stretch>
            <a:fillRect/>
          </a:stretch>
        </p:blipFill>
        <p:spPr>
          <a:xfrm>
            <a:off x="5032653" y="2650808"/>
            <a:ext cx="4564975" cy="4564975"/>
          </a:xfrm>
          <a:prstGeom prst="rect">
            <a:avLst/>
          </a:prstGeom>
        </p:spPr>
      </p:pic>
      <p:pic>
        <p:nvPicPr>
          <p:cNvPr id="22" name="Image 9" descr="preencoded.png">    </p:cNvPr>
          <p:cNvPicPr>
            <a:picLocks noChangeAspect="1"/>
          </p:cNvPicPr>
          <p:nvPr/>
        </p:nvPicPr>
        <p:blipFill>
          <a:blip r:embed="rId10"/>
          <a:stretch>
            <a:fillRect/>
          </a:stretch>
        </p:blipFill>
        <p:spPr>
          <a:xfrm>
            <a:off x="6141660" y="5973425"/>
            <a:ext cx="296942" cy="371118"/>
          </a:xfrm>
          <a:prstGeom prst="rect">
            <a:avLst/>
          </a:prstGeom>
        </p:spPr>
      </p:pic>
      <p:sp>
        <p:nvSpPr>
          <p:cNvPr id="23" name="Text 11"/>
          <p:cNvSpPr/>
          <p:nvPr/>
        </p:nvSpPr>
        <p:spPr>
          <a:xfrm>
            <a:off x="1797844" y="4559856"/>
            <a:ext cx="2837974" cy="310158"/>
          </a:xfrm>
          <a:prstGeom prst="rect">
            <a:avLst/>
          </a:prstGeom>
          <a:noFill/>
          <a:ln/>
        </p:spPr>
        <p:txBody>
          <a:bodyPr wrap="none" lIns="0" tIns="0" rIns="0" bIns="0" rtlCol="0" anchor="t"/>
          <a:lstStyle/>
          <a:p>
            <a:pPr algn="r"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Métricas de Evaluación</a:t>
            </a:r>
            <a:endParaRPr lang="en-US" sz="1950" dirty="0"/>
          </a:p>
        </p:txBody>
      </p:sp>
      <p:sp>
        <p:nvSpPr>
          <p:cNvPr id="24" name="Text 12"/>
          <p:cNvSpPr/>
          <p:nvPr/>
        </p:nvSpPr>
        <p:spPr>
          <a:xfrm>
            <a:off x="793790" y="4989076"/>
            <a:ext cx="3842028" cy="635079"/>
          </a:xfrm>
          <a:prstGeom prst="rect">
            <a:avLst/>
          </a:prstGeom>
          <a:noFill/>
          <a:ln/>
        </p:spPr>
        <p:txBody>
          <a:bodyPr wrap="square" lIns="0" tIns="0" rIns="0" bIns="0" rtlCol="0" anchor="t"/>
          <a:lstStyle/>
          <a:p>
            <a:pPr algn="r" indent="0" marL="0">
              <a:lnSpc>
                <a:spcPts val="2500"/>
              </a:lnSpc>
              <a:buNone/>
            </a:pPr>
            <a:r>
              <a:rPr lang="en-US" sz="1550" dirty="0">
                <a:solidFill>
                  <a:srgbClr val="404155"/>
                </a:solidFill>
                <a:latin typeface="Nobile" pitchFamily="34" charset="0"/>
                <a:ea typeface="Nobile" pitchFamily="34" charset="-122"/>
                <a:cs typeface="Nobile" pitchFamily="34" charset="-120"/>
              </a:rPr>
              <a:t>Cuantificamos el desempeño con accuracy, precisión, recall y F1-score.</a:t>
            </a:r>
            <a:endParaRPr lang="en-US" sz="1550" dirty="0"/>
          </a:p>
        </p:txBody>
      </p:sp>
      <p:pic>
        <p:nvPicPr>
          <p:cNvPr id="25" name="Image 10" descr="preencoded.png">    </p:cNvPr>
          <p:cNvPicPr>
            <a:picLocks noChangeAspect="1"/>
          </p:cNvPicPr>
          <p:nvPr/>
        </p:nvPicPr>
        <p:blipFill>
          <a:blip r:embed="rId11"/>
          <a:stretch>
            <a:fillRect/>
          </a:stretch>
        </p:blipFill>
        <p:spPr>
          <a:xfrm>
            <a:off x="5032653" y="2650808"/>
            <a:ext cx="4564975" cy="4564975"/>
          </a:xfrm>
          <a:prstGeom prst="rect">
            <a:avLst/>
          </a:prstGeom>
        </p:spPr>
      </p:pic>
      <p:pic>
        <p:nvPicPr>
          <p:cNvPr id="26" name="Image 11" descr="preencoded.png">    </p:cNvPr>
          <p:cNvPicPr>
            <a:picLocks noChangeAspect="1"/>
          </p:cNvPicPr>
          <p:nvPr/>
        </p:nvPicPr>
        <p:blipFill>
          <a:blip r:embed="rId12"/>
          <a:stretch>
            <a:fillRect/>
          </a:stretch>
        </p:blipFill>
        <p:spPr>
          <a:xfrm>
            <a:off x="5592544" y="4473000"/>
            <a:ext cx="296942" cy="3711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43414"/>
            <a:ext cx="8069699"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Estado del Arte: Revisiones Clave</a:t>
            </a:r>
            <a:endParaRPr lang="en-US" sz="3900" dirty="0"/>
          </a:p>
        </p:txBody>
      </p:sp>
      <p:sp>
        <p:nvSpPr>
          <p:cNvPr id="3" name="Shape 1"/>
          <p:cNvSpPr/>
          <p:nvPr/>
        </p:nvSpPr>
        <p:spPr>
          <a:xfrm>
            <a:off x="7303770" y="1660327"/>
            <a:ext cx="22860" cy="5925860"/>
          </a:xfrm>
          <a:prstGeom prst="roundRect">
            <a:avLst>
              <a:gd name="adj" fmla="val 364651"/>
            </a:avLst>
          </a:prstGeom>
          <a:solidFill>
            <a:srgbClr val="B8C3DF"/>
          </a:solidFill>
          <a:ln/>
        </p:spPr>
      </p:sp>
      <p:sp>
        <p:nvSpPr>
          <p:cNvPr id="4" name="Shape 2"/>
          <p:cNvSpPr/>
          <p:nvPr/>
        </p:nvSpPr>
        <p:spPr>
          <a:xfrm>
            <a:off x="6519505" y="1872139"/>
            <a:ext cx="595313" cy="22860"/>
          </a:xfrm>
          <a:prstGeom prst="roundRect">
            <a:avLst>
              <a:gd name="adj" fmla="val 364651"/>
            </a:avLst>
          </a:prstGeom>
          <a:solidFill>
            <a:srgbClr val="B8C3DF"/>
          </a:solidFill>
          <a:ln/>
        </p:spPr>
      </p:sp>
      <p:sp>
        <p:nvSpPr>
          <p:cNvPr id="5" name="Shape 3"/>
          <p:cNvSpPr/>
          <p:nvPr/>
        </p:nvSpPr>
        <p:spPr>
          <a:xfrm>
            <a:off x="7091958" y="1660327"/>
            <a:ext cx="446484" cy="446484"/>
          </a:xfrm>
          <a:prstGeom prst="roundRect">
            <a:avLst>
              <a:gd name="adj" fmla="val 18670"/>
            </a:avLst>
          </a:prstGeom>
          <a:solidFill>
            <a:srgbClr val="D2DDF9"/>
          </a:solidFill>
          <a:ln w="7620">
            <a:solidFill>
              <a:srgbClr val="B8C3DF"/>
            </a:solidFill>
            <a:prstDash val="solid"/>
          </a:ln>
        </p:spPr>
      </p:sp>
      <p:sp>
        <p:nvSpPr>
          <p:cNvPr id="6" name="Text 4"/>
          <p:cNvSpPr/>
          <p:nvPr/>
        </p:nvSpPr>
        <p:spPr>
          <a:xfrm>
            <a:off x="7166372" y="1697534"/>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1</a:t>
            </a:r>
            <a:endParaRPr lang="en-US" sz="2300" dirty="0"/>
          </a:p>
        </p:txBody>
      </p:sp>
      <p:sp>
        <p:nvSpPr>
          <p:cNvPr id="7" name="Text 5"/>
          <p:cNvSpPr/>
          <p:nvPr/>
        </p:nvSpPr>
        <p:spPr>
          <a:xfrm>
            <a:off x="3790236" y="1728549"/>
            <a:ext cx="2532698" cy="310158"/>
          </a:xfrm>
          <a:prstGeom prst="rect">
            <a:avLst/>
          </a:prstGeom>
          <a:noFill/>
          <a:ln/>
        </p:spPr>
        <p:txBody>
          <a:bodyPr wrap="none" lIns="0" tIns="0" rIns="0" bIns="0" rtlCol="0" anchor="t"/>
          <a:lstStyle/>
          <a:p>
            <a:pPr algn="r"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ML y Predictores UPI</a:t>
            </a:r>
            <a:endParaRPr lang="en-US" sz="1950" dirty="0"/>
          </a:p>
        </p:txBody>
      </p:sp>
      <p:sp>
        <p:nvSpPr>
          <p:cNvPr id="8" name="Text 6"/>
          <p:cNvSpPr/>
          <p:nvPr/>
        </p:nvSpPr>
        <p:spPr>
          <a:xfrm>
            <a:off x="793790" y="2157770"/>
            <a:ext cx="5529143" cy="317540"/>
          </a:xfrm>
          <a:prstGeom prst="rect">
            <a:avLst/>
          </a:prstGeom>
          <a:noFill/>
          <a:ln/>
        </p:spPr>
        <p:txBody>
          <a:bodyPr wrap="none" lIns="0" tIns="0" rIns="0" bIns="0" rtlCol="0" anchor="t"/>
          <a:lstStyle/>
          <a:p>
            <a:pPr algn="r" indent="0" marL="0">
              <a:lnSpc>
                <a:spcPts val="2500"/>
              </a:lnSpc>
              <a:buNone/>
            </a:pPr>
            <a:r>
              <a:rPr lang="en-US" sz="1550" dirty="0">
                <a:solidFill>
                  <a:srgbClr val="404155"/>
                </a:solidFill>
                <a:latin typeface="Nobile" pitchFamily="34" charset="0"/>
                <a:ea typeface="Nobile" pitchFamily="34" charset="-122"/>
                <a:cs typeface="Nobile" pitchFamily="34" charset="-120"/>
              </a:rPr>
              <a:t>Identifica factores psicológicos en adolescentes.</a:t>
            </a:r>
            <a:endParaRPr lang="en-US" sz="1550" dirty="0"/>
          </a:p>
        </p:txBody>
      </p:sp>
      <p:sp>
        <p:nvSpPr>
          <p:cNvPr id="9" name="Shape 7"/>
          <p:cNvSpPr/>
          <p:nvPr/>
        </p:nvSpPr>
        <p:spPr>
          <a:xfrm>
            <a:off x="7515582" y="3062764"/>
            <a:ext cx="595313" cy="22860"/>
          </a:xfrm>
          <a:prstGeom prst="roundRect">
            <a:avLst>
              <a:gd name="adj" fmla="val 364651"/>
            </a:avLst>
          </a:prstGeom>
          <a:solidFill>
            <a:srgbClr val="B8C3DF"/>
          </a:solidFill>
          <a:ln/>
        </p:spPr>
      </p:sp>
      <p:sp>
        <p:nvSpPr>
          <p:cNvPr id="10" name="Shape 8"/>
          <p:cNvSpPr/>
          <p:nvPr/>
        </p:nvSpPr>
        <p:spPr>
          <a:xfrm>
            <a:off x="7091958" y="2850952"/>
            <a:ext cx="446484" cy="446484"/>
          </a:xfrm>
          <a:prstGeom prst="roundRect">
            <a:avLst>
              <a:gd name="adj" fmla="val 18670"/>
            </a:avLst>
          </a:prstGeom>
          <a:solidFill>
            <a:srgbClr val="D2DDF9"/>
          </a:solidFill>
          <a:ln w="7620">
            <a:solidFill>
              <a:srgbClr val="B8C3DF"/>
            </a:solidFill>
            <a:prstDash val="solid"/>
          </a:ln>
        </p:spPr>
      </p:sp>
      <p:sp>
        <p:nvSpPr>
          <p:cNvPr id="11" name="Text 9"/>
          <p:cNvSpPr/>
          <p:nvPr/>
        </p:nvSpPr>
        <p:spPr>
          <a:xfrm>
            <a:off x="7166372" y="2888159"/>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2</a:t>
            </a:r>
            <a:endParaRPr lang="en-US" sz="2300" dirty="0"/>
          </a:p>
        </p:txBody>
      </p:sp>
      <p:sp>
        <p:nvSpPr>
          <p:cNvPr id="12" name="Text 10"/>
          <p:cNvSpPr/>
          <p:nvPr/>
        </p:nvSpPr>
        <p:spPr>
          <a:xfrm>
            <a:off x="8307467" y="2919174"/>
            <a:ext cx="2926794"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Sistemas de Prevención</a:t>
            </a:r>
            <a:endParaRPr lang="en-US" sz="1950" dirty="0"/>
          </a:p>
        </p:txBody>
      </p:sp>
      <p:sp>
        <p:nvSpPr>
          <p:cNvPr id="13" name="Text 11"/>
          <p:cNvSpPr/>
          <p:nvPr/>
        </p:nvSpPr>
        <p:spPr>
          <a:xfrm>
            <a:off x="8307467" y="3348395"/>
            <a:ext cx="5529143"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Clasificación de riesgo de UPI con IA.</a:t>
            </a:r>
            <a:endParaRPr lang="en-US" sz="1550" dirty="0"/>
          </a:p>
        </p:txBody>
      </p:sp>
      <p:sp>
        <p:nvSpPr>
          <p:cNvPr id="14" name="Shape 12"/>
          <p:cNvSpPr/>
          <p:nvPr/>
        </p:nvSpPr>
        <p:spPr>
          <a:xfrm>
            <a:off x="6519505" y="4089083"/>
            <a:ext cx="595313" cy="22860"/>
          </a:xfrm>
          <a:prstGeom prst="roundRect">
            <a:avLst>
              <a:gd name="adj" fmla="val 364651"/>
            </a:avLst>
          </a:prstGeom>
          <a:solidFill>
            <a:srgbClr val="B8C3DF"/>
          </a:solidFill>
          <a:ln/>
        </p:spPr>
      </p:sp>
      <p:sp>
        <p:nvSpPr>
          <p:cNvPr id="15" name="Shape 13"/>
          <p:cNvSpPr/>
          <p:nvPr/>
        </p:nvSpPr>
        <p:spPr>
          <a:xfrm>
            <a:off x="7091958" y="3877270"/>
            <a:ext cx="446484" cy="446484"/>
          </a:xfrm>
          <a:prstGeom prst="roundRect">
            <a:avLst>
              <a:gd name="adj" fmla="val 18670"/>
            </a:avLst>
          </a:prstGeom>
          <a:solidFill>
            <a:srgbClr val="D2DDF9"/>
          </a:solidFill>
          <a:ln w="7620">
            <a:solidFill>
              <a:srgbClr val="B8C3DF"/>
            </a:solidFill>
            <a:prstDash val="solid"/>
          </a:ln>
        </p:spPr>
      </p:sp>
      <p:sp>
        <p:nvSpPr>
          <p:cNvPr id="16" name="Text 14"/>
          <p:cNvSpPr/>
          <p:nvPr/>
        </p:nvSpPr>
        <p:spPr>
          <a:xfrm>
            <a:off x="7166372" y="3914477"/>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3</a:t>
            </a:r>
            <a:endParaRPr lang="en-US" sz="2300" dirty="0"/>
          </a:p>
        </p:txBody>
      </p:sp>
      <p:sp>
        <p:nvSpPr>
          <p:cNvPr id="17" name="Text 15"/>
          <p:cNvSpPr/>
          <p:nvPr/>
        </p:nvSpPr>
        <p:spPr>
          <a:xfrm>
            <a:off x="3697248" y="3945493"/>
            <a:ext cx="2625685" cy="310158"/>
          </a:xfrm>
          <a:prstGeom prst="rect">
            <a:avLst/>
          </a:prstGeom>
          <a:noFill/>
          <a:ln/>
        </p:spPr>
        <p:txBody>
          <a:bodyPr wrap="none" lIns="0" tIns="0" rIns="0" bIns="0" rtlCol="0" anchor="t"/>
          <a:lstStyle/>
          <a:p>
            <a:pPr algn="r"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Marco Teórico Clínico</a:t>
            </a:r>
            <a:endParaRPr lang="en-US" sz="1950" dirty="0"/>
          </a:p>
        </p:txBody>
      </p:sp>
      <p:sp>
        <p:nvSpPr>
          <p:cNvPr id="18" name="Text 16"/>
          <p:cNvSpPr/>
          <p:nvPr/>
        </p:nvSpPr>
        <p:spPr>
          <a:xfrm>
            <a:off x="793790" y="4374713"/>
            <a:ext cx="5529143" cy="317540"/>
          </a:xfrm>
          <a:prstGeom prst="rect">
            <a:avLst/>
          </a:prstGeom>
          <a:noFill/>
          <a:ln/>
        </p:spPr>
        <p:txBody>
          <a:bodyPr wrap="none" lIns="0" tIns="0" rIns="0" bIns="0" rtlCol="0" anchor="t"/>
          <a:lstStyle/>
          <a:p>
            <a:pPr algn="r" indent="0" marL="0">
              <a:lnSpc>
                <a:spcPts val="2500"/>
              </a:lnSpc>
              <a:buNone/>
            </a:pPr>
            <a:r>
              <a:rPr lang="en-US" sz="1550" dirty="0">
                <a:solidFill>
                  <a:srgbClr val="404155"/>
                </a:solidFill>
                <a:latin typeface="Nobile" pitchFamily="34" charset="0"/>
                <a:ea typeface="Nobile" pitchFamily="34" charset="-122"/>
                <a:cs typeface="Nobile" pitchFamily="34" charset="-120"/>
              </a:rPr>
              <a:t>Determinantes del UPI para modelos predictivos.</a:t>
            </a:r>
            <a:endParaRPr lang="en-US" sz="1550" dirty="0"/>
          </a:p>
        </p:txBody>
      </p:sp>
      <p:sp>
        <p:nvSpPr>
          <p:cNvPr id="19" name="Shape 17"/>
          <p:cNvSpPr/>
          <p:nvPr/>
        </p:nvSpPr>
        <p:spPr>
          <a:xfrm>
            <a:off x="7515582" y="5115520"/>
            <a:ext cx="595313" cy="22860"/>
          </a:xfrm>
          <a:prstGeom prst="roundRect">
            <a:avLst>
              <a:gd name="adj" fmla="val 364651"/>
            </a:avLst>
          </a:prstGeom>
          <a:solidFill>
            <a:srgbClr val="B8C3DF"/>
          </a:solidFill>
          <a:ln/>
        </p:spPr>
      </p:sp>
      <p:sp>
        <p:nvSpPr>
          <p:cNvPr id="20" name="Shape 18"/>
          <p:cNvSpPr/>
          <p:nvPr/>
        </p:nvSpPr>
        <p:spPr>
          <a:xfrm>
            <a:off x="7091958" y="4903708"/>
            <a:ext cx="446484" cy="446484"/>
          </a:xfrm>
          <a:prstGeom prst="roundRect">
            <a:avLst>
              <a:gd name="adj" fmla="val 18670"/>
            </a:avLst>
          </a:prstGeom>
          <a:solidFill>
            <a:srgbClr val="D2DDF9"/>
          </a:solidFill>
          <a:ln w="7620">
            <a:solidFill>
              <a:srgbClr val="B8C3DF"/>
            </a:solidFill>
            <a:prstDash val="solid"/>
          </a:ln>
        </p:spPr>
      </p:sp>
      <p:sp>
        <p:nvSpPr>
          <p:cNvPr id="21" name="Text 19"/>
          <p:cNvSpPr/>
          <p:nvPr/>
        </p:nvSpPr>
        <p:spPr>
          <a:xfrm>
            <a:off x="7166372" y="4940915"/>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4</a:t>
            </a:r>
            <a:endParaRPr lang="en-US" sz="2300" dirty="0"/>
          </a:p>
        </p:txBody>
      </p:sp>
      <p:sp>
        <p:nvSpPr>
          <p:cNvPr id="22" name="Text 20"/>
          <p:cNvSpPr/>
          <p:nvPr/>
        </p:nvSpPr>
        <p:spPr>
          <a:xfrm>
            <a:off x="8307467" y="4971931"/>
            <a:ext cx="3506153"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Impulsividad en Estudiantes</a:t>
            </a:r>
            <a:endParaRPr lang="en-US" sz="1950" dirty="0"/>
          </a:p>
        </p:txBody>
      </p:sp>
      <p:sp>
        <p:nvSpPr>
          <p:cNvPr id="23" name="Text 21"/>
          <p:cNvSpPr/>
          <p:nvPr/>
        </p:nvSpPr>
        <p:spPr>
          <a:xfrm>
            <a:off x="8307467" y="5401151"/>
            <a:ext cx="5529143"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Factor clave de UPI en población vulnerable.</a:t>
            </a:r>
            <a:endParaRPr lang="en-US" sz="1550" dirty="0"/>
          </a:p>
        </p:txBody>
      </p:sp>
      <p:sp>
        <p:nvSpPr>
          <p:cNvPr id="24" name="Shape 22"/>
          <p:cNvSpPr/>
          <p:nvPr/>
        </p:nvSpPr>
        <p:spPr>
          <a:xfrm>
            <a:off x="6519505" y="6141958"/>
            <a:ext cx="595313" cy="22860"/>
          </a:xfrm>
          <a:prstGeom prst="roundRect">
            <a:avLst>
              <a:gd name="adj" fmla="val 364651"/>
            </a:avLst>
          </a:prstGeom>
          <a:solidFill>
            <a:srgbClr val="B8C3DF"/>
          </a:solidFill>
          <a:ln/>
        </p:spPr>
      </p:sp>
      <p:sp>
        <p:nvSpPr>
          <p:cNvPr id="25" name="Shape 23"/>
          <p:cNvSpPr/>
          <p:nvPr/>
        </p:nvSpPr>
        <p:spPr>
          <a:xfrm>
            <a:off x="7091958" y="5930146"/>
            <a:ext cx="446484" cy="446484"/>
          </a:xfrm>
          <a:prstGeom prst="roundRect">
            <a:avLst>
              <a:gd name="adj" fmla="val 18670"/>
            </a:avLst>
          </a:prstGeom>
          <a:solidFill>
            <a:srgbClr val="D2DDF9"/>
          </a:solidFill>
          <a:ln w="7620">
            <a:solidFill>
              <a:srgbClr val="B8C3DF"/>
            </a:solidFill>
            <a:prstDash val="solid"/>
          </a:ln>
        </p:spPr>
      </p:sp>
      <p:sp>
        <p:nvSpPr>
          <p:cNvPr id="26" name="Text 24"/>
          <p:cNvSpPr/>
          <p:nvPr/>
        </p:nvSpPr>
        <p:spPr>
          <a:xfrm>
            <a:off x="7166372" y="5967353"/>
            <a:ext cx="297656" cy="372070"/>
          </a:xfrm>
          <a:prstGeom prst="rect">
            <a:avLst/>
          </a:prstGeom>
          <a:noFill/>
          <a:ln/>
        </p:spPr>
        <p:txBody>
          <a:bodyPr wrap="none" lIns="0" tIns="0" rIns="0" bIns="0" rtlCol="0" anchor="t"/>
          <a:lstStyle/>
          <a:p>
            <a:pPr algn="ctr" indent="0" marL="0">
              <a:lnSpc>
                <a:spcPts val="2300"/>
              </a:lnSpc>
              <a:buNone/>
            </a:pPr>
            <a:r>
              <a:rPr lang="en-US" sz="2300" dirty="0">
                <a:solidFill>
                  <a:srgbClr val="404155"/>
                </a:solidFill>
                <a:latin typeface="Alexandria" pitchFamily="34" charset="0"/>
                <a:ea typeface="Alexandria" pitchFamily="34" charset="-122"/>
                <a:cs typeface="Alexandria" pitchFamily="34" charset="-120"/>
              </a:rPr>
              <a:t>5</a:t>
            </a:r>
            <a:endParaRPr lang="en-US" sz="2300" dirty="0"/>
          </a:p>
        </p:txBody>
      </p:sp>
      <p:sp>
        <p:nvSpPr>
          <p:cNvPr id="27" name="Text 25"/>
          <p:cNvSpPr/>
          <p:nvPr/>
        </p:nvSpPr>
        <p:spPr>
          <a:xfrm>
            <a:off x="3717369" y="5998369"/>
            <a:ext cx="2605564" cy="310158"/>
          </a:xfrm>
          <a:prstGeom prst="rect">
            <a:avLst/>
          </a:prstGeom>
          <a:noFill/>
          <a:ln/>
        </p:spPr>
        <p:txBody>
          <a:bodyPr wrap="none" lIns="0" tIns="0" rIns="0" bIns="0" rtlCol="0" anchor="t"/>
          <a:lstStyle/>
          <a:p>
            <a:pPr algn="r"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Estudio Transcultural</a:t>
            </a:r>
            <a:endParaRPr lang="en-US" sz="1950" dirty="0"/>
          </a:p>
        </p:txBody>
      </p:sp>
      <p:sp>
        <p:nvSpPr>
          <p:cNvPr id="28" name="Text 26"/>
          <p:cNvSpPr/>
          <p:nvPr/>
        </p:nvSpPr>
        <p:spPr>
          <a:xfrm>
            <a:off x="793790" y="6427589"/>
            <a:ext cx="5529143" cy="317540"/>
          </a:xfrm>
          <a:prstGeom prst="rect">
            <a:avLst/>
          </a:prstGeom>
          <a:noFill/>
          <a:ln/>
        </p:spPr>
        <p:txBody>
          <a:bodyPr wrap="none" lIns="0" tIns="0" rIns="0" bIns="0" rtlCol="0" anchor="t"/>
          <a:lstStyle/>
          <a:p>
            <a:pPr algn="r" indent="0" marL="0">
              <a:lnSpc>
                <a:spcPts val="2500"/>
              </a:lnSpc>
              <a:buNone/>
            </a:pPr>
            <a:r>
              <a:rPr lang="en-US" sz="1550" dirty="0">
                <a:solidFill>
                  <a:srgbClr val="404155"/>
                </a:solidFill>
                <a:latin typeface="Nobile" pitchFamily="34" charset="0"/>
                <a:ea typeface="Nobile" pitchFamily="34" charset="-122"/>
                <a:cs typeface="Nobile" pitchFamily="34" charset="-120"/>
              </a:rPr>
              <a:t>Patrones y riesgos de UPI a nivel global.</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6271" y="444341"/>
            <a:ext cx="6731198" cy="504944"/>
          </a:xfrm>
          <a:prstGeom prst="rect">
            <a:avLst/>
          </a:prstGeom>
          <a:noFill/>
          <a:ln/>
        </p:spPr>
        <p:txBody>
          <a:bodyPr wrap="none" lIns="0" tIns="0" rIns="0" bIns="0" rtlCol="0" anchor="t"/>
          <a:lstStyle/>
          <a:p>
            <a:pPr algn="l" indent="0" marL="0">
              <a:lnSpc>
                <a:spcPts val="3950"/>
              </a:lnSpc>
              <a:buNone/>
            </a:pPr>
            <a:r>
              <a:rPr lang="en-US" sz="3150" dirty="0">
                <a:solidFill>
                  <a:srgbClr val="1B1B27"/>
                </a:solidFill>
                <a:latin typeface="Alexandria" pitchFamily="34" charset="0"/>
                <a:ea typeface="Alexandria" pitchFamily="34" charset="-122"/>
                <a:cs typeface="Alexandria" pitchFamily="34" charset="-120"/>
              </a:rPr>
              <a:t>Variables Clave para la Predicción</a:t>
            </a:r>
            <a:endParaRPr lang="en-US" sz="3150" dirty="0"/>
          </a:p>
        </p:txBody>
      </p:sp>
      <p:pic>
        <p:nvPicPr>
          <p:cNvPr id="3" name="Image 0" descr="preencoded.png">    </p:cNvPr>
          <p:cNvPicPr>
            <a:picLocks noChangeAspect="1"/>
          </p:cNvPicPr>
          <p:nvPr/>
        </p:nvPicPr>
        <p:blipFill>
          <a:blip r:embed="rId1"/>
          <a:stretch>
            <a:fillRect/>
          </a:stretch>
        </p:blipFill>
        <p:spPr>
          <a:xfrm>
            <a:off x="646271" y="1373267"/>
            <a:ext cx="5477470" cy="5053846"/>
          </a:xfrm>
          <a:prstGeom prst="rect">
            <a:avLst/>
          </a:prstGeom>
        </p:spPr>
      </p:pic>
      <p:sp>
        <p:nvSpPr>
          <p:cNvPr id="4" name="Text 1"/>
          <p:cNvSpPr/>
          <p:nvPr/>
        </p:nvSpPr>
        <p:spPr>
          <a:xfrm>
            <a:off x="646271" y="6608802"/>
            <a:ext cx="6471880" cy="1033939"/>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El mapa de calor de la matriz de correlaciones muestra las relaciones entre las características del dataset. Identificamos grupos de características correlacionadas, lo que nos permitió refinar la selección para evitar la multicolinealidad y la redundancia.</a:t>
            </a:r>
            <a:endParaRPr lang="en-US" sz="1250" dirty="0"/>
          </a:p>
        </p:txBody>
      </p:sp>
      <p:pic>
        <p:nvPicPr>
          <p:cNvPr id="5" name="Image 1" descr="preencoded.png">    </p:cNvPr>
          <p:cNvPicPr>
            <a:picLocks noChangeAspect="1"/>
          </p:cNvPicPr>
          <p:nvPr/>
        </p:nvPicPr>
        <p:blipFill>
          <a:blip r:embed="rId2"/>
          <a:stretch>
            <a:fillRect/>
          </a:stretch>
        </p:blipFill>
        <p:spPr>
          <a:xfrm>
            <a:off x="7519868" y="1373267"/>
            <a:ext cx="6471880" cy="4428053"/>
          </a:xfrm>
          <a:prstGeom prst="rect">
            <a:avLst/>
          </a:prstGeom>
        </p:spPr>
      </p:pic>
      <p:sp>
        <p:nvSpPr>
          <p:cNvPr id="6" name="Text 2"/>
          <p:cNvSpPr/>
          <p:nvPr/>
        </p:nvSpPr>
        <p:spPr>
          <a:xfrm>
            <a:off x="7519868" y="5983010"/>
            <a:ext cx="6471880" cy="775454"/>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La variable con mayor correlación con el objetivo (SII) fue "Basic_Demos-Age", destacando la importancia de la edad en la predicción del UPI. Todas las variables relevantes se utilizaron para el entrenamiento de los modelos.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0913" y="440650"/>
            <a:ext cx="4732258" cy="500777"/>
          </a:xfrm>
          <a:prstGeom prst="rect">
            <a:avLst/>
          </a:prstGeom>
          <a:noFill/>
          <a:ln/>
        </p:spPr>
        <p:txBody>
          <a:bodyPr wrap="none" lIns="0" tIns="0" rIns="0" bIns="0" rtlCol="0" anchor="t"/>
          <a:lstStyle/>
          <a:p>
            <a:pPr algn="l" indent="0" marL="0">
              <a:lnSpc>
                <a:spcPts val="3900"/>
              </a:lnSpc>
              <a:buNone/>
            </a:pPr>
            <a:r>
              <a:rPr lang="en-US" sz="3150" dirty="0">
                <a:solidFill>
                  <a:srgbClr val="1B1B27"/>
                </a:solidFill>
                <a:latin typeface="Alexandria" pitchFamily="34" charset="0"/>
                <a:ea typeface="Alexandria" pitchFamily="34" charset="-122"/>
                <a:cs typeface="Alexandria" pitchFamily="34" charset="-120"/>
              </a:rPr>
              <a:t>Descripción del Dataset</a:t>
            </a:r>
            <a:endParaRPr lang="en-US" sz="3150" dirty="0"/>
          </a:p>
        </p:txBody>
      </p:sp>
      <p:sp>
        <p:nvSpPr>
          <p:cNvPr id="3" name="Text 1"/>
          <p:cNvSpPr/>
          <p:nvPr/>
        </p:nvSpPr>
        <p:spPr>
          <a:xfrm>
            <a:off x="640913" y="1261824"/>
            <a:ext cx="13348573" cy="256342"/>
          </a:xfrm>
          <a:prstGeom prst="rect">
            <a:avLst/>
          </a:prstGeom>
          <a:noFill/>
          <a:ln/>
        </p:spPr>
        <p:txBody>
          <a:bodyPr wrap="non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El dataset inicial, con más de 80 características, requirió una depuración exhaustiva para optimizar el entrenamiento de nuestros modelos predictivos.</a:t>
            </a:r>
            <a:endParaRPr lang="en-US" sz="1250" dirty="0"/>
          </a:p>
        </p:txBody>
      </p:sp>
      <p:sp>
        <p:nvSpPr>
          <p:cNvPr id="4" name="Shape 2"/>
          <p:cNvSpPr/>
          <p:nvPr/>
        </p:nvSpPr>
        <p:spPr>
          <a:xfrm>
            <a:off x="640913" y="1878687"/>
            <a:ext cx="6478786" cy="1258610"/>
          </a:xfrm>
          <a:prstGeom prst="roundRect">
            <a:avLst>
              <a:gd name="adj" fmla="val 5348"/>
            </a:avLst>
          </a:prstGeom>
          <a:solidFill>
            <a:srgbClr val="D2DDF9"/>
          </a:solidFill>
          <a:ln w="7620">
            <a:solidFill>
              <a:srgbClr val="B8C3DF"/>
            </a:solidFill>
            <a:prstDash val="solid"/>
          </a:ln>
        </p:spPr>
      </p:sp>
      <p:sp>
        <p:nvSpPr>
          <p:cNvPr id="5" name="Text 3"/>
          <p:cNvSpPr/>
          <p:nvPr/>
        </p:nvSpPr>
        <p:spPr>
          <a:xfrm>
            <a:off x="808673" y="2046446"/>
            <a:ext cx="2875478" cy="250269"/>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Reducción de Características</a:t>
            </a:r>
            <a:endParaRPr lang="en-US" sz="1550" dirty="0"/>
          </a:p>
        </p:txBody>
      </p:sp>
      <p:sp>
        <p:nvSpPr>
          <p:cNvPr id="6" name="Text 4"/>
          <p:cNvSpPr/>
          <p:nvPr/>
        </p:nvSpPr>
        <p:spPr>
          <a:xfrm>
            <a:off x="808673" y="2456855"/>
            <a:ext cx="6143268" cy="512683"/>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Eliminamos variables redundantes y evaluamos la correlación e información mutua, seleccionando 40 características clave para el análisis.</a:t>
            </a:r>
            <a:endParaRPr lang="en-US" sz="1250" dirty="0"/>
          </a:p>
        </p:txBody>
      </p:sp>
      <p:sp>
        <p:nvSpPr>
          <p:cNvPr id="7" name="Shape 5"/>
          <p:cNvSpPr/>
          <p:nvPr/>
        </p:nvSpPr>
        <p:spPr>
          <a:xfrm>
            <a:off x="640913" y="3297436"/>
            <a:ext cx="6478786" cy="1258610"/>
          </a:xfrm>
          <a:prstGeom prst="roundRect">
            <a:avLst>
              <a:gd name="adj" fmla="val 5348"/>
            </a:avLst>
          </a:prstGeom>
          <a:solidFill>
            <a:srgbClr val="D2DDF9"/>
          </a:solidFill>
          <a:ln w="7620">
            <a:solidFill>
              <a:srgbClr val="B8C3DF"/>
            </a:solidFill>
            <a:prstDash val="solid"/>
          </a:ln>
        </p:spPr>
      </p:sp>
      <p:sp>
        <p:nvSpPr>
          <p:cNvPr id="8" name="Text 6"/>
          <p:cNvSpPr/>
          <p:nvPr/>
        </p:nvSpPr>
        <p:spPr>
          <a:xfrm>
            <a:off x="808673" y="3465195"/>
            <a:ext cx="2188488" cy="250269"/>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Relevancia de la Edad</a:t>
            </a:r>
            <a:endParaRPr lang="en-US" sz="1550" dirty="0"/>
          </a:p>
        </p:txBody>
      </p:sp>
      <p:sp>
        <p:nvSpPr>
          <p:cNvPr id="9" name="Text 7"/>
          <p:cNvSpPr/>
          <p:nvPr/>
        </p:nvSpPr>
        <p:spPr>
          <a:xfrm>
            <a:off x="808673" y="3875603"/>
            <a:ext cx="6143268" cy="512683"/>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La edad mostró la correlación más fuerte (&gt;0.7) con el UPI, destacando su papel predictivo fundamental.</a:t>
            </a:r>
            <a:endParaRPr lang="en-US" sz="1250" dirty="0"/>
          </a:p>
        </p:txBody>
      </p:sp>
      <p:sp>
        <p:nvSpPr>
          <p:cNvPr id="10" name="Shape 8"/>
          <p:cNvSpPr/>
          <p:nvPr/>
        </p:nvSpPr>
        <p:spPr>
          <a:xfrm>
            <a:off x="640913" y="4716185"/>
            <a:ext cx="6478786" cy="1258610"/>
          </a:xfrm>
          <a:prstGeom prst="roundRect">
            <a:avLst>
              <a:gd name="adj" fmla="val 5348"/>
            </a:avLst>
          </a:prstGeom>
          <a:solidFill>
            <a:srgbClr val="D2DDF9"/>
          </a:solidFill>
          <a:ln w="7620">
            <a:solidFill>
              <a:srgbClr val="B8C3DF"/>
            </a:solidFill>
            <a:prstDash val="solid"/>
          </a:ln>
        </p:spPr>
      </p:sp>
      <p:sp>
        <p:nvSpPr>
          <p:cNvPr id="11" name="Text 9"/>
          <p:cNvSpPr/>
          <p:nvPr/>
        </p:nvSpPr>
        <p:spPr>
          <a:xfrm>
            <a:off x="808673" y="4883944"/>
            <a:ext cx="2154436" cy="250269"/>
          </a:xfrm>
          <a:prstGeom prst="rect">
            <a:avLst/>
          </a:prstGeom>
          <a:noFill/>
          <a:ln/>
        </p:spPr>
        <p:txBody>
          <a:bodyPr wrap="none" lIns="0" tIns="0" rIns="0" bIns="0" rtlCol="0" anchor="t"/>
          <a:lstStyle/>
          <a:p>
            <a:pPr algn="l" indent="0" marL="0">
              <a:lnSpc>
                <a:spcPts val="1950"/>
              </a:lnSpc>
              <a:buNone/>
            </a:pPr>
            <a:r>
              <a:rPr lang="en-US" sz="1550" dirty="0">
                <a:solidFill>
                  <a:srgbClr val="404155"/>
                </a:solidFill>
                <a:latin typeface="Alexandria" pitchFamily="34" charset="0"/>
                <a:ea typeface="Alexandria" pitchFamily="34" charset="-122"/>
                <a:cs typeface="Alexandria" pitchFamily="34" charset="-120"/>
              </a:rPr>
              <a:t>Tratamiento de Datos</a:t>
            </a:r>
            <a:endParaRPr lang="en-US" sz="1550" dirty="0"/>
          </a:p>
        </p:txBody>
      </p:sp>
      <p:sp>
        <p:nvSpPr>
          <p:cNvPr id="12" name="Text 10"/>
          <p:cNvSpPr/>
          <p:nvPr/>
        </p:nvSpPr>
        <p:spPr>
          <a:xfrm>
            <a:off x="808673" y="5294352"/>
            <a:ext cx="6143268" cy="512683"/>
          </a:xfrm>
          <a:prstGeom prst="rect">
            <a:avLst/>
          </a:prstGeom>
          <a:noFill/>
          <a:ln/>
        </p:spPr>
        <p:txBody>
          <a:bodyPr wrap="square" lIns="0" tIns="0" rIns="0" bIns="0" rtlCol="0" anchor="t"/>
          <a:lstStyle/>
          <a:p>
            <a:pPr algn="l" indent="0" marL="0">
              <a:lnSpc>
                <a:spcPts val="2000"/>
              </a:lnSpc>
              <a:buNone/>
            </a:pPr>
            <a:r>
              <a:rPr lang="en-US" sz="1250" dirty="0">
                <a:solidFill>
                  <a:srgbClr val="404155"/>
                </a:solidFill>
                <a:latin typeface="Nobile" pitchFamily="34" charset="0"/>
                <a:ea typeface="Nobile" pitchFamily="34" charset="-122"/>
                <a:cs typeface="Nobile" pitchFamily="34" charset="-120"/>
              </a:rPr>
              <a:t>Los valores nulos fueron imputados usando el algoritmo KNN, resultando en 3900 registros completos para el entrenamiento.</a:t>
            </a:r>
            <a:endParaRPr lang="en-US" sz="1250" dirty="0"/>
          </a:p>
        </p:txBody>
      </p:sp>
      <p:pic>
        <p:nvPicPr>
          <p:cNvPr id="13" name="Image 0" descr="preencoded.png">    </p:cNvPr>
          <p:cNvPicPr>
            <a:picLocks noChangeAspect="1"/>
          </p:cNvPicPr>
          <p:nvPr/>
        </p:nvPicPr>
        <p:blipFill>
          <a:blip r:embed="rId1"/>
          <a:stretch>
            <a:fillRect/>
          </a:stretch>
        </p:blipFill>
        <p:spPr>
          <a:xfrm>
            <a:off x="7518321" y="1878687"/>
            <a:ext cx="6478786" cy="64787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195876"/>
            <a:ext cx="10063639"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Modelos de Machine Learning Evaluados</a:t>
            </a:r>
            <a:endParaRPr lang="en-US" sz="3900" dirty="0"/>
          </a:p>
        </p:txBody>
      </p:sp>
      <p:sp>
        <p:nvSpPr>
          <p:cNvPr id="4" name="Text 1"/>
          <p:cNvSpPr/>
          <p:nvPr/>
        </p:nvSpPr>
        <p:spPr>
          <a:xfrm>
            <a:off x="793790" y="4113609"/>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Evaluamos múltiples algoritmos de clasificación, optimizando la exactitud mediante validación cruzada de 5 folds para cada modelo.</a:t>
            </a:r>
            <a:endParaRPr lang="en-US" sz="1550" dirty="0"/>
          </a:p>
        </p:txBody>
      </p:sp>
      <p:pic>
        <p:nvPicPr>
          <p:cNvPr id="5" name="Image 1" descr="preencoded.png">    </p:cNvPr>
          <p:cNvPicPr>
            <a:picLocks noChangeAspect="1"/>
          </p:cNvPicPr>
          <p:nvPr/>
        </p:nvPicPr>
        <p:blipFill>
          <a:blip r:embed="rId2"/>
          <a:stretch>
            <a:fillRect/>
          </a:stretch>
        </p:blipFill>
        <p:spPr>
          <a:xfrm>
            <a:off x="793790" y="4654391"/>
            <a:ext cx="496133" cy="496133"/>
          </a:xfrm>
          <a:prstGeom prst="rect">
            <a:avLst/>
          </a:prstGeom>
        </p:spPr>
      </p:pic>
      <p:sp>
        <p:nvSpPr>
          <p:cNvPr id="6" name="Text 2"/>
          <p:cNvSpPr/>
          <p:nvPr/>
        </p:nvSpPr>
        <p:spPr>
          <a:xfrm>
            <a:off x="1537930" y="4772144"/>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Red Neuronal</a:t>
            </a:r>
            <a:endParaRPr lang="en-US" sz="1950" dirty="0"/>
          </a:p>
        </p:txBody>
      </p:sp>
      <p:sp>
        <p:nvSpPr>
          <p:cNvPr id="7" name="Text 3"/>
          <p:cNvSpPr/>
          <p:nvPr/>
        </p:nvSpPr>
        <p:spPr>
          <a:xfrm>
            <a:off x="1537930" y="5201364"/>
            <a:ext cx="5653207"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Mejor exactitud: 59.53% con una capa oculta de 100 neuronas, función logística y tasa de aprendizaje de 0.01.</a:t>
            </a:r>
            <a:endParaRPr lang="en-US" sz="1550" dirty="0"/>
          </a:p>
        </p:txBody>
      </p:sp>
      <p:pic>
        <p:nvPicPr>
          <p:cNvPr id="8" name="Image 2" descr="preencoded.png">    </p:cNvPr>
          <p:cNvPicPr>
            <a:picLocks noChangeAspect="1"/>
          </p:cNvPicPr>
          <p:nvPr/>
        </p:nvPicPr>
        <p:blipFill>
          <a:blip r:embed="rId3"/>
          <a:stretch>
            <a:fillRect/>
          </a:stretch>
        </p:blipFill>
        <p:spPr>
          <a:xfrm>
            <a:off x="7439144" y="4654391"/>
            <a:ext cx="496133" cy="496133"/>
          </a:xfrm>
          <a:prstGeom prst="rect">
            <a:avLst/>
          </a:prstGeom>
        </p:spPr>
      </p:pic>
      <p:sp>
        <p:nvSpPr>
          <p:cNvPr id="9" name="Text 4"/>
          <p:cNvSpPr/>
          <p:nvPr/>
        </p:nvSpPr>
        <p:spPr>
          <a:xfrm>
            <a:off x="8183285" y="4772144"/>
            <a:ext cx="4562832"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Máquinas de Soporte Vectorial (SVM)</a:t>
            </a:r>
            <a:endParaRPr lang="en-US" sz="1950" dirty="0"/>
          </a:p>
        </p:txBody>
      </p:sp>
      <p:sp>
        <p:nvSpPr>
          <p:cNvPr id="10" name="Text 5"/>
          <p:cNvSpPr/>
          <p:nvPr/>
        </p:nvSpPr>
        <p:spPr>
          <a:xfrm>
            <a:off x="8183285" y="5201364"/>
            <a:ext cx="5653326"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Mejor exactitud: 59.17% con constante de regularización de 10 y kernel lineal.</a:t>
            </a:r>
            <a:endParaRPr lang="en-US" sz="1550" dirty="0"/>
          </a:p>
        </p:txBody>
      </p:sp>
      <p:pic>
        <p:nvPicPr>
          <p:cNvPr id="11" name="Image 3" descr="preencoded.png">    </p:cNvPr>
          <p:cNvPicPr>
            <a:picLocks noChangeAspect="1"/>
          </p:cNvPicPr>
          <p:nvPr/>
        </p:nvPicPr>
        <p:blipFill>
          <a:blip r:embed="rId4"/>
          <a:stretch>
            <a:fillRect/>
          </a:stretch>
        </p:blipFill>
        <p:spPr>
          <a:xfrm>
            <a:off x="793790" y="6332577"/>
            <a:ext cx="496133" cy="496133"/>
          </a:xfrm>
          <a:prstGeom prst="rect">
            <a:avLst/>
          </a:prstGeom>
        </p:spPr>
      </p:pic>
      <p:sp>
        <p:nvSpPr>
          <p:cNvPr id="12" name="Text 6"/>
          <p:cNvSpPr/>
          <p:nvPr/>
        </p:nvSpPr>
        <p:spPr>
          <a:xfrm>
            <a:off x="1537930" y="645033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Random Forest</a:t>
            </a:r>
            <a:endParaRPr lang="en-US" sz="1950" dirty="0"/>
          </a:p>
        </p:txBody>
      </p:sp>
      <p:sp>
        <p:nvSpPr>
          <p:cNvPr id="13" name="Text 7"/>
          <p:cNvSpPr/>
          <p:nvPr/>
        </p:nvSpPr>
        <p:spPr>
          <a:xfrm>
            <a:off x="1537930" y="6879550"/>
            <a:ext cx="5653207"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Mejor exactitud: 60.89% con 100 árboles, profundidad máxima de 10, y mínimo de 2 muestras para dividir.</a:t>
            </a:r>
            <a:endParaRPr lang="en-US" sz="1550" dirty="0"/>
          </a:p>
        </p:txBody>
      </p:sp>
      <p:pic>
        <p:nvPicPr>
          <p:cNvPr id="14" name="Image 4" descr="preencoded.png">    </p:cNvPr>
          <p:cNvPicPr>
            <a:picLocks noChangeAspect="1"/>
          </p:cNvPicPr>
          <p:nvPr/>
        </p:nvPicPr>
        <p:blipFill>
          <a:blip r:embed="rId5"/>
          <a:stretch>
            <a:fillRect/>
          </a:stretch>
        </p:blipFill>
        <p:spPr>
          <a:xfrm>
            <a:off x="7439144" y="6332577"/>
            <a:ext cx="496133" cy="496133"/>
          </a:xfrm>
          <a:prstGeom prst="rect">
            <a:avLst/>
          </a:prstGeom>
        </p:spPr>
      </p:pic>
      <p:sp>
        <p:nvSpPr>
          <p:cNvPr id="15" name="Text 8"/>
          <p:cNvSpPr/>
          <p:nvPr/>
        </p:nvSpPr>
        <p:spPr>
          <a:xfrm>
            <a:off x="8183285" y="6450330"/>
            <a:ext cx="360235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Modelo Bayesiano Jerárquico</a:t>
            </a:r>
            <a:endParaRPr lang="en-US" sz="1950" dirty="0"/>
          </a:p>
        </p:txBody>
      </p:sp>
      <p:sp>
        <p:nvSpPr>
          <p:cNvPr id="16" name="Text 9"/>
          <p:cNvSpPr/>
          <p:nvPr/>
        </p:nvSpPr>
        <p:spPr>
          <a:xfrm>
            <a:off x="8183285" y="6879550"/>
            <a:ext cx="5653326"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Exactitud: 59%. Ventajas en interpretabilidad y manejo de datos desbalanceados.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0331" y="508992"/>
            <a:ext cx="13149739" cy="1156811"/>
          </a:xfrm>
          <a:prstGeom prst="rect">
            <a:avLst/>
          </a:prstGeom>
          <a:noFill/>
          <a:ln/>
        </p:spPr>
        <p:txBody>
          <a:bodyPr wrap="square" lIns="0" tIns="0" rIns="0" bIns="0" rtlCol="0" anchor="t"/>
          <a:lstStyle/>
          <a:p>
            <a:pPr algn="l" indent="0" marL="0">
              <a:lnSpc>
                <a:spcPts val="4550"/>
              </a:lnSpc>
              <a:buNone/>
            </a:pPr>
            <a:r>
              <a:rPr lang="en-US" sz="3600" dirty="0">
                <a:solidFill>
                  <a:srgbClr val="1B1B27"/>
                </a:solidFill>
                <a:latin typeface="Alexandria" pitchFamily="34" charset="0"/>
                <a:ea typeface="Alexandria" pitchFamily="34" charset="-122"/>
                <a:cs typeface="Alexandria" pitchFamily="34" charset="-120"/>
              </a:rPr>
              <a:t>Análisis por Grupos de Edad: Modelo Bayesiano Jerárquico</a:t>
            </a:r>
            <a:endParaRPr lang="en-US" sz="3600" dirty="0"/>
          </a:p>
        </p:txBody>
      </p:sp>
      <p:sp>
        <p:nvSpPr>
          <p:cNvPr id="3" name="Text 1"/>
          <p:cNvSpPr/>
          <p:nvPr/>
        </p:nvSpPr>
        <p:spPr>
          <a:xfrm>
            <a:off x="740331" y="2110026"/>
            <a:ext cx="6349127" cy="1481138"/>
          </a:xfrm>
          <a:prstGeom prst="rect">
            <a:avLst/>
          </a:prstGeom>
          <a:noFill/>
          <a:ln/>
        </p:spPr>
        <p:txBody>
          <a:bodyPr wrap="squar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Implementamos un modelo bayesiano jerárquico multinomial para capturar la heterogeneidad entre grupos de edad, permitiendo estimaciones específicas y compartiendo información entre ellos. Este enfoque considera cada grupo etario como un estrato con parámetros propios, controlando la variabilidad excesiva en grupos pequeños.</a:t>
            </a:r>
            <a:endParaRPr lang="en-US" sz="1450" dirty="0"/>
          </a:p>
        </p:txBody>
      </p:sp>
      <p:sp>
        <p:nvSpPr>
          <p:cNvPr id="4" name="Text 2"/>
          <p:cNvSpPr/>
          <p:nvPr/>
        </p:nvSpPr>
        <p:spPr>
          <a:xfrm>
            <a:off x="740331" y="3757732"/>
            <a:ext cx="6349127" cy="1481138"/>
          </a:xfrm>
          <a:prstGeom prst="rect">
            <a:avLst/>
          </a:prstGeom>
          <a:noFill/>
          <a:ln/>
        </p:spPr>
        <p:txBody>
          <a:bodyPr wrap="squar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La inferencia bayesiana se realizó con muestreo MCMC, asegurando la convergencia. El análisis reveló que el grupo más joven (Grupo 0) presenta la mayor exactitud, mientras que los grupos de edades superiores muestran una caída progresiva en la precisión, sugiriendo un desbalance de clases.</a:t>
            </a:r>
            <a:endParaRPr lang="en-US" sz="1450" dirty="0"/>
          </a:p>
        </p:txBody>
      </p:sp>
      <p:pic>
        <p:nvPicPr>
          <p:cNvPr id="5" name="Image 0" descr="preencoded.png">    </p:cNvPr>
          <p:cNvPicPr>
            <a:picLocks noChangeAspect="1"/>
          </p:cNvPicPr>
          <p:nvPr/>
        </p:nvPicPr>
        <p:blipFill>
          <a:blip r:embed="rId1"/>
          <a:stretch>
            <a:fillRect/>
          </a:stretch>
        </p:blipFill>
        <p:spPr>
          <a:xfrm>
            <a:off x="7548563" y="2151698"/>
            <a:ext cx="6349127" cy="4344114"/>
          </a:xfrm>
          <a:prstGeom prst="rect">
            <a:avLst/>
          </a:prstGeom>
        </p:spPr>
      </p:pic>
      <p:sp>
        <p:nvSpPr>
          <p:cNvPr id="6" name="Text 3"/>
          <p:cNvSpPr/>
          <p:nvPr/>
        </p:nvSpPr>
        <p:spPr>
          <a:xfrm>
            <a:off x="7548563" y="6704052"/>
            <a:ext cx="6349127" cy="1184910"/>
          </a:xfrm>
          <a:prstGeom prst="rect">
            <a:avLst/>
          </a:prstGeom>
          <a:noFill/>
          <a:ln/>
        </p:spPr>
        <p:txBody>
          <a:bodyPr wrap="squar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La matriz de confusión muestra que, aunque las predicciones verdaderas son altas, la categoría 1 es erróneamente predicha con frecuencia similar entre clases, lo que sugiere la necesidad de técnicas más finas para la categorización.</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43401" y="373618"/>
            <a:ext cx="6534983" cy="424577"/>
          </a:xfrm>
          <a:prstGeom prst="rect">
            <a:avLst/>
          </a:prstGeom>
          <a:noFill/>
          <a:ln/>
        </p:spPr>
        <p:txBody>
          <a:bodyPr wrap="none" lIns="0" tIns="0" rIns="0" bIns="0" rtlCol="0" anchor="t"/>
          <a:lstStyle/>
          <a:p>
            <a:pPr algn="l" indent="0" marL="0">
              <a:lnSpc>
                <a:spcPts val="3300"/>
              </a:lnSpc>
              <a:buNone/>
            </a:pPr>
            <a:r>
              <a:rPr lang="en-US" sz="2650" dirty="0">
                <a:solidFill>
                  <a:srgbClr val="1B1B27"/>
                </a:solidFill>
                <a:latin typeface="Alexandria" pitchFamily="34" charset="0"/>
                <a:ea typeface="Alexandria" pitchFamily="34" charset="-122"/>
                <a:cs typeface="Alexandria" pitchFamily="34" charset="-120"/>
              </a:rPr>
              <a:t>Rendimiento Comparativo de Modelos</a:t>
            </a:r>
            <a:endParaRPr lang="en-US" sz="2650" dirty="0"/>
          </a:p>
        </p:txBody>
      </p:sp>
      <p:pic>
        <p:nvPicPr>
          <p:cNvPr id="3" name="Image 0" descr="preencoded.png">    </p:cNvPr>
          <p:cNvPicPr>
            <a:picLocks noChangeAspect="1"/>
          </p:cNvPicPr>
          <p:nvPr/>
        </p:nvPicPr>
        <p:blipFill>
          <a:blip r:embed="rId1"/>
          <a:stretch>
            <a:fillRect/>
          </a:stretch>
        </p:blipFill>
        <p:spPr>
          <a:xfrm>
            <a:off x="543401" y="1069896"/>
            <a:ext cx="13543598" cy="7584400"/>
          </a:xfrm>
          <a:prstGeom prst="rect">
            <a:avLst/>
          </a:prstGeom>
        </p:spPr>
      </p:pic>
      <p:sp>
        <p:nvSpPr>
          <p:cNvPr id="4" name="Text 1"/>
          <p:cNvSpPr/>
          <p:nvPr/>
        </p:nvSpPr>
        <p:spPr>
          <a:xfrm>
            <a:off x="543401" y="8807053"/>
            <a:ext cx="13543598" cy="434578"/>
          </a:xfrm>
          <a:prstGeom prst="rect">
            <a:avLst/>
          </a:prstGeom>
          <a:noFill/>
          <a:ln/>
        </p:spPr>
        <p:txBody>
          <a:bodyPr wrap="square" lIns="0" tIns="0" rIns="0" bIns="0" rtlCol="0" anchor="t"/>
          <a:lstStyle/>
          <a:p>
            <a:pPr algn="l" indent="0" marL="0">
              <a:lnSpc>
                <a:spcPts val="1700"/>
              </a:lnSpc>
              <a:buNone/>
            </a:pPr>
            <a:r>
              <a:rPr lang="en-US" sz="1050" dirty="0">
                <a:solidFill>
                  <a:srgbClr val="404155"/>
                </a:solidFill>
                <a:latin typeface="Nobile" pitchFamily="34" charset="0"/>
                <a:ea typeface="Nobile" pitchFamily="34" charset="-122"/>
                <a:cs typeface="Nobile" pitchFamily="34" charset="-120"/>
              </a:rPr>
              <a:t>La tabla resume las mejores exactitudes obtenidas para cada modelo. Se observa una exactitud similar entre todos los enfoques, lo que sugiere un límite máximo de precisión dado el tamaño y la distribución de los datos disponibles en el dataset. Random Forest mostró la exactitud más alta, seguido de cerca por la Red Neuronal y el Modelo Bayesiano Jerárquico.</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2025-06-26T04:08:46Z</dcterms:created>
  <dcterms:modified xsi:type="dcterms:W3CDTF">2025-06-26T04:08:46Z</dcterms:modified>
</cp:coreProperties>
</file>